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g"/><Relationship Id="rId2" Type="http://schemas.openxmlformats.org/officeDocument/2006/relationships/image" Target="../media/image-11-2.jpg"/><Relationship Id="rId3" Type="http://schemas.openxmlformats.org/officeDocument/2006/relationships/image" Target="../media/image-11-3.jp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g"/><Relationship Id="rId2" Type="http://schemas.openxmlformats.org/officeDocument/2006/relationships/image" Target="../media/image-9-2.jpg"/><Relationship Id="rId3" Type="http://schemas.openxmlformats.org/officeDocument/2006/relationships/image" Target="../media/image-9-3.jpg"/><Relationship Id="rId4" Type="http://schemas.openxmlformats.org/officeDocument/2006/relationships/image" Target="../media/image-9-4.jp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3294B"/>
        </a:solidFill>
      </p:bgPr>
    </p:bg>
    <p:spTree>
      <p:nvGrpSpPr>
        <p:cNvPr id="1" name=""/>
        <p:cNvGrpSpPr/>
        <p:nvPr/>
      </p:nvGrpSpPr>
      <p:grpSpPr>
        <a:xfrm>
          <a:off x="0" y="0"/>
          <a:ext cx="0" cy="0"/>
          <a:chOff x="0" y="0"/>
          <a:chExt cx="0" cy="0"/>
        </a:xfrm>
      </p:grpSpPr>
      <p:sp>
        <p:nvSpPr>
          <p:cNvPr id="2" name="Shape 0"/>
          <p:cNvSpPr/>
          <p:nvPr/>
        </p:nvSpPr>
        <p:spPr>
          <a:xfrm>
            <a:off x="9784080" y="-1463040"/>
            <a:ext cx="4206240" cy="4206240"/>
          </a:xfrm>
          <a:prstGeom prst="ellipse">
            <a:avLst/>
          </a:prstGeom>
          <a:solidFill>
            <a:srgbClr val="1B3A63"/>
          </a:solidFill>
          <a:ln/>
        </p:spPr>
      </p:sp>
      <p:sp>
        <p:nvSpPr>
          <p:cNvPr id="3" name="Shape 1"/>
          <p:cNvSpPr/>
          <p:nvPr/>
        </p:nvSpPr>
        <p:spPr>
          <a:xfrm>
            <a:off x="10698480" y="4480560"/>
            <a:ext cx="3108960" cy="3108960"/>
          </a:xfrm>
          <a:prstGeom prst="ellipse">
            <a:avLst/>
          </a:prstGeom>
          <a:solidFill>
            <a:srgbClr val="10233F"/>
          </a:solidFill>
          <a:ln/>
        </p:spPr>
      </p:sp>
      <p:sp>
        <p:nvSpPr>
          <p:cNvPr id="4" name="Text 2"/>
          <p:cNvSpPr/>
          <p:nvPr/>
        </p:nvSpPr>
        <p:spPr>
          <a:xfrm>
            <a:off x="731520" y="1371600"/>
            <a:ext cx="10058400" cy="365760"/>
          </a:xfrm>
          <a:prstGeom prst="rect">
            <a:avLst/>
          </a:prstGeom>
          <a:noFill/>
          <a:ln/>
        </p:spPr>
        <p:txBody>
          <a:bodyPr wrap="square" lIns="0" tIns="0" rIns="0" bIns="0" rtlCol="0" anchor="ctr"/>
          <a:lstStyle/>
          <a:p>
            <a:pPr indent="0" marL="0">
              <a:buNone/>
            </a:pPr>
            <a:r>
              <a:rPr lang="en-US" sz="1400" b="1" spc="300" kern="0" dirty="0">
                <a:solidFill>
                  <a:srgbClr val="9FB8CC"/>
                </a:solidFill>
                <a:latin typeface="Arial" pitchFamily="34" charset="0"/>
                <a:ea typeface="Arial" pitchFamily="34" charset="-122"/>
                <a:cs typeface="Arial" pitchFamily="34" charset="-120"/>
              </a:rPr>
              <a:t>CHEVAL CLUB CONDOMINIUM ASSOCIATION</a:t>
            </a:r>
            <a:endParaRPr lang="en-US" sz="1400" dirty="0"/>
          </a:p>
        </p:txBody>
      </p:sp>
      <p:sp>
        <p:nvSpPr>
          <p:cNvPr id="5" name="Text 3"/>
          <p:cNvSpPr/>
          <p:nvPr/>
        </p:nvSpPr>
        <p:spPr>
          <a:xfrm>
            <a:off x="731520" y="1965960"/>
            <a:ext cx="10424160" cy="1463040"/>
          </a:xfrm>
          <a:prstGeom prst="rect">
            <a:avLst/>
          </a:prstGeom>
          <a:noFill/>
          <a:ln/>
        </p:spPr>
        <p:txBody>
          <a:bodyPr wrap="square" lIns="0" tIns="0" rIns="0" bIns="0" rtlCol="0" anchor="ctr"/>
          <a:lstStyle/>
          <a:p>
            <a:pPr indent="0" marL="0">
              <a:lnSpc>
                <a:spcPct val="100000"/>
              </a:lnSpc>
              <a:buNone/>
            </a:pPr>
            <a:r>
              <a:rPr lang="en-US" sz="4400" b="1" dirty="0">
                <a:solidFill>
                  <a:srgbClr val="FFFFFF"/>
                </a:solidFill>
                <a:latin typeface="Cambria" pitchFamily="34" charset="0"/>
                <a:ea typeface="Cambria" pitchFamily="34" charset="-122"/>
                <a:cs typeface="Cambria" pitchFamily="34" charset="-120"/>
              </a:rPr>
              <a:t>Roof Project: An Update for Owners</a:t>
            </a:r>
            <a:endParaRPr lang="en-US" sz="4400" dirty="0"/>
          </a:p>
        </p:txBody>
      </p:sp>
      <p:sp>
        <p:nvSpPr>
          <p:cNvPr id="6" name="Text 4"/>
          <p:cNvSpPr/>
          <p:nvPr/>
        </p:nvSpPr>
        <p:spPr>
          <a:xfrm>
            <a:off x="731520" y="3429000"/>
            <a:ext cx="9875520" cy="640080"/>
          </a:xfrm>
          <a:prstGeom prst="rect">
            <a:avLst/>
          </a:prstGeom>
          <a:noFill/>
          <a:ln/>
        </p:spPr>
        <p:txBody>
          <a:bodyPr wrap="square" lIns="0" tIns="0" rIns="0" bIns="0" rtlCol="0" anchor="ctr"/>
          <a:lstStyle/>
          <a:p>
            <a:pPr indent="0" marL="0">
              <a:buNone/>
            </a:pPr>
            <a:r>
              <a:rPr lang="en-US" sz="1800" i="1" dirty="0">
                <a:solidFill>
                  <a:srgbClr val="CFE0EC"/>
                </a:solidFill>
                <a:latin typeface="Arial" pitchFamily="34" charset="0"/>
                <a:ea typeface="Arial" pitchFamily="34" charset="-122"/>
                <a:cs typeface="Arial" pitchFamily="34" charset="-120"/>
              </a:rPr>
              <a:t>Findings of our independent engineering review, and where we stand</a:t>
            </a:r>
            <a:endParaRPr lang="en-US" sz="1800" dirty="0"/>
          </a:p>
        </p:txBody>
      </p:sp>
      <p:sp>
        <p:nvSpPr>
          <p:cNvPr id="7" name="Shape 5"/>
          <p:cNvSpPr/>
          <p:nvPr/>
        </p:nvSpPr>
        <p:spPr>
          <a:xfrm>
            <a:off x="777240" y="4297680"/>
            <a:ext cx="2011680" cy="0"/>
          </a:xfrm>
          <a:prstGeom prst="line">
            <a:avLst/>
          </a:prstGeom>
          <a:noFill/>
          <a:ln w="31750">
            <a:solidFill>
              <a:srgbClr val="C9A227"/>
            </a:solidFill>
            <a:prstDash val="solid"/>
          </a:ln>
        </p:spPr>
      </p:sp>
      <p:sp>
        <p:nvSpPr>
          <p:cNvPr id="8" name="Text 6"/>
          <p:cNvSpPr/>
          <p:nvPr/>
        </p:nvSpPr>
        <p:spPr>
          <a:xfrm>
            <a:off x="777240" y="4526280"/>
            <a:ext cx="9601200" cy="1097280"/>
          </a:xfrm>
          <a:prstGeom prst="rect">
            <a:avLst/>
          </a:prstGeom>
          <a:noFill/>
          <a:ln/>
        </p:spPr>
        <p:txBody>
          <a:bodyPr wrap="square" lIns="0" tIns="0" rIns="0" bIns="0" rtlCol="0" anchor="ctr"/>
          <a:lstStyle/>
          <a:p>
            <a:pPr indent="0" marL="0">
              <a:lnSpc>
                <a:spcPct val="110000"/>
              </a:lnSpc>
              <a:buNone/>
            </a:pPr>
            <a:r>
              <a:rPr lang="en-US" sz="1350" b="1" dirty="0">
                <a:solidFill>
                  <a:srgbClr val="BFD2E1"/>
                </a:solidFill>
                <a:latin typeface="Arial" pitchFamily="34" charset="0"/>
                <a:ea typeface="Arial" pitchFamily="34" charset="-122"/>
                <a:cs typeface="Arial" pitchFamily="34" charset="-120"/>
              </a:rPr>
              <a:t>Presented by the Board of Directors</a:t>
            </a:r>
            <a:endParaRPr lang="en-US" sz="1350" dirty="0"/>
          </a:p>
          <a:p>
            <a:pPr indent="0" marL="0">
              <a:lnSpc>
                <a:spcPct val="110000"/>
              </a:lnSpc>
              <a:buNone/>
            </a:pPr>
            <a:r>
              <a:rPr lang="en-US" sz="1350" dirty="0">
                <a:solidFill>
                  <a:srgbClr val="BFD2E1"/>
                </a:solidFill>
                <a:latin typeface="Arial" pitchFamily="34" charset="0"/>
                <a:ea typeface="Arial" pitchFamily="34" charset="-122"/>
                <a:cs typeface="Arial" pitchFamily="34" charset="-120"/>
              </a:rPr>
              <a:t>Based on the report of Hutchinson Design Group, Ltd. (independent building-envelope consultant), dated June 18, 2026</a:t>
            </a:r>
            <a:endParaRPr lang="en-US" sz="1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0080" y="502920"/>
            <a:ext cx="10058400" cy="320040"/>
          </a:xfrm>
          <a:prstGeom prst="rect">
            <a:avLst/>
          </a:prstGeom>
          <a:noFill/>
          <a:ln/>
        </p:spPr>
        <p:txBody>
          <a:bodyPr wrap="square" lIns="0" tIns="0" rIns="0" bIns="0" rtlCol="0" anchor="ctr"/>
          <a:lstStyle/>
          <a:p>
            <a:pPr indent="0" marL="0">
              <a:buNone/>
            </a:pPr>
            <a:r>
              <a:rPr lang="en-US" sz="1250" b="1" spc="300" kern="0" dirty="0">
                <a:solidFill>
                  <a:srgbClr val="1C7293"/>
                </a:solidFill>
                <a:latin typeface="Arial" pitchFamily="34" charset="0"/>
                <a:ea typeface="Arial" pitchFamily="34" charset="-122"/>
                <a:cs typeface="Arial" pitchFamily="34" charset="-120"/>
              </a:rPr>
              <a:t>WHAT HDG FOUND · MASONRY</a:t>
            </a:r>
            <a:endParaRPr lang="en-US" sz="1250" dirty="0"/>
          </a:p>
        </p:txBody>
      </p:sp>
      <p:sp>
        <p:nvSpPr>
          <p:cNvPr id="3" name="Text 1"/>
          <p:cNvSpPr/>
          <p:nvPr/>
        </p:nvSpPr>
        <p:spPr>
          <a:xfrm>
            <a:off x="640080" y="841248"/>
            <a:ext cx="10881360" cy="914400"/>
          </a:xfrm>
          <a:prstGeom prst="rect">
            <a:avLst/>
          </a:prstGeom>
          <a:noFill/>
          <a:ln/>
        </p:spPr>
        <p:txBody>
          <a:bodyPr wrap="square" lIns="0" tIns="0" rIns="0" bIns="0" rtlCol="0" anchor="ctr"/>
          <a:lstStyle/>
          <a:p>
            <a:pPr indent="0" marL="0">
              <a:lnSpc>
                <a:spcPct val="98000"/>
              </a:lnSpc>
              <a:buNone/>
            </a:pPr>
            <a:r>
              <a:rPr lang="en-US" sz="3000" b="1" dirty="0">
                <a:solidFill>
                  <a:srgbClr val="13294B"/>
                </a:solidFill>
                <a:latin typeface="Cambria" pitchFamily="34" charset="0"/>
                <a:ea typeface="Cambria" pitchFamily="34" charset="-122"/>
                <a:cs typeface="Cambria" pitchFamily="34" charset="-120"/>
              </a:rPr>
              <a:t>The masonry work, too</a:t>
            </a:r>
            <a:endParaRPr lang="en-US" sz="3000" dirty="0"/>
          </a:p>
        </p:txBody>
      </p:sp>
      <p:sp>
        <p:nvSpPr>
          <p:cNvPr id="4" name="Text 2"/>
          <p:cNvSpPr/>
          <p:nvPr/>
        </p:nvSpPr>
        <p:spPr>
          <a:xfrm>
            <a:off x="640080" y="1737360"/>
            <a:ext cx="10789920" cy="640080"/>
          </a:xfrm>
          <a:prstGeom prst="rect">
            <a:avLst/>
          </a:prstGeom>
          <a:noFill/>
          <a:ln/>
        </p:spPr>
        <p:txBody>
          <a:bodyPr wrap="square" lIns="0" tIns="0" rIns="0" bIns="0" rtlCol="0" anchor="ctr"/>
          <a:lstStyle/>
          <a:p>
            <a:pPr indent="0" marL="0">
              <a:lnSpc>
                <a:spcPct val="110000"/>
              </a:lnSpc>
              <a:buNone/>
            </a:pPr>
            <a:r>
              <a:rPr lang="en-US" sz="1600" dirty="0">
                <a:solidFill>
                  <a:srgbClr val="23303A"/>
                </a:solidFill>
                <a:latin typeface="Arial" pitchFamily="34" charset="0"/>
                <a:ea typeface="Arial" pitchFamily="34" charset="-122"/>
                <a:cs typeface="Arial" pitchFamily="34" charset="-120"/>
              </a:rPr>
              <a:t>The project also included masonry repairs. HDG found important parts of that scope were not performed as specified.</a:t>
            </a:r>
            <a:endParaRPr lang="en-US" sz="1600" dirty="0"/>
          </a:p>
        </p:txBody>
      </p:sp>
      <p:sp>
        <p:nvSpPr>
          <p:cNvPr id="5" name="Shape 3"/>
          <p:cNvSpPr/>
          <p:nvPr/>
        </p:nvSpPr>
        <p:spPr>
          <a:xfrm>
            <a:off x="640080" y="2578608"/>
            <a:ext cx="118872" cy="118872"/>
          </a:xfrm>
          <a:prstGeom prst="ellipse">
            <a:avLst/>
          </a:prstGeom>
          <a:solidFill>
            <a:srgbClr val="C9A227"/>
          </a:solidFill>
          <a:ln/>
        </p:spPr>
      </p:sp>
      <p:sp>
        <p:nvSpPr>
          <p:cNvPr id="6" name="Text 4"/>
          <p:cNvSpPr/>
          <p:nvPr/>
        </p:nvSpPr>
        <p:spPr>
          <a:xfrm>
            <a:off x="932688" y="2441448"/>
            <a:ext cx="10497312" cy="658368"/>
          </a:xfrm>
          <a:prstGeom prst="rect">
            <a:avLst/>
          </a:prstGeom>
          <a:noFill/>
          <a:ln/>
        </p:spPr>
        <p:txBody>
          <a:bodyPr wrap="square" lIns="0" tIns="0" rIns="0" bIns="0" rtlCol="0" anchor="t"/>
          <a:lstStyle/>
          <a:p>
            <a:pPr indent="0" marL="0">
              <a:lnSpc>
                <a:spcPct val="102000"/>
              </a:lnSpc>
              <a:buNone/>
            </a:pPr>
            <a:r>
              <a:rPr lang="en-US" sz="1600" dirty="0">
                <a:solidFill>
                  <a:srgbClr val="23303A"/>
                </a:solidFill>
                <a:latin typeface="Arial" pitchFamily="34" charset="0"/>
                <a:ea typeface="Arial" pitchFamily="34" charset="-122"/>
                <a:cs typeface="Arial" pitchFamily="34" charset="-120"/>
              </a:rPr>
              <a:t>Copings and balustrades were not lifted to install the required new through-wall flashing.</a:t>
            </a:r>
            <a:endParaRPr lang="en-US" sz="1600" dirty="0"/>
          </a:p>
        </p:txBody>
      </p:sp>
      <p:sp>
        <p:nvSpPr>
          <p:cNvPr id="7" name="Shape 5"/>
          <p:cNvSpPr/>
          <p:nvPr/>
        </p:nvSpPr>
        <p:spPr>
          <a:xfrm>
            <a:off x="640080" y="3236976"/>
            <a:ext cx="118872" cy="118872"/>
          </a:xfrm>
          <a:prstGeom prst="ellipse">
            <a:avLst/>
          </a:prstGeom>
          <a:solidFill>
            <a:srgbClr val="C9A227"/>
          </a:solidFill>
          <a:ln/>
        </p:spPr>
      </p:sp>
      <p:sp>
        <p:nvSpPr>
          <p:cNvPr id="8" name="Text 6"/>
          <p:cNvSpPr/>
          <p:nvPr/>
        </p:nvSpPr>
        <p:spPr>
          <a:xfrm>
            <a:off x="932688" y="3099816"/>
            <a:ext cx="10497312" cy="658368"/>
          </a:xfrm>
          <a:prstGeom prst="rect">
            <a:avLst/>
          </a:prstGeom>
          <a:noFill/>
          <a:ln/>
        </p:spPr>
        <p:txBody>
          <a:bodyPr wrap="square" lIns="0" tIns="0" rIns="0" bIns="0" rtlCol="0" anchor="t"/>
          <a:lstStyle/>
          <a:p>
            <a:pPr indent="0" marL="0">
              <a:lnSpc>
                <a:spcPct val="102000"/>
              </a:lnSpc>
              <a:buNone/>
            </a:pPr>
            <a:r>
              <a:rPr lang="en-US" sz="1600" dirty="0">
                <a:solidFill>
                  <a:srgbClr val="23303A"/>
                </a:solidFill>
                <a:latin typeface="Arial" pitchFamily="34" charset="0"/>
                <a:ea typeface="Arial" pitchFamily="34" charset="-122"/>
                <a:cs typeface="Arial" pitchFamily="34" charset="-120"/>
              </a:rPr>
              <a:t>Sixth-floor window lintels were not replaced as specified.</a:t>
            </a:r>
            <a:endParaRPr lang="en-US" sz="1600" dirty="0"/>
          </a:p>
        </p:txBody>
      </p:sp>
      <p:sp>
        <p:nvSpPr>
          <p:cNvPr id="9" name="Shape 7"/>
          <p:cNvSpPr/>
          <p:nvPr/>
        </p:nvSpPr>
        <p:spPr>
          <a:xfrm>
            <a:off x="640080" y="3895344"/>
            <a:ext cx="118872" cy="118872"/>
          </a:xfrm>
          <a:prstGeom prst="ellipse">
            <a:avLst/>
          </a:prstGeom>
          <a:solidFill>
            <a:srgbClr val="C9A227"/>
          </a:solidFill>
          <a:ln/>
        </p:spPr>
      </p:sp>
      <p:sp>
        <p:nvSpPr>
          <p:cNvPr id="10" name="Text 8"/>
          <p:cNvSpPr/>
          <p:nvPr/>
        </p:nvSpPr>
        <p:spPr>
          <a:xfrm>
            <a:off x="932688" y="3758184"/>
            <a:ext cx="10497312" cy="658368"/>
          </a:xfrm>
          <a:prstGeom prst="rect">
            <a:avLst/>
          </a:prstGeom>
          <a:noFill/>
          <a:ln/>
        </p:spPr>
        <p:txBody>
          <a:bodyPr wrap="square" lIns="0" tIns="0" rIns="0" bIns="0" rtlCol="0" anchor="t"/>
          <a:lstStyle/>
          <a:p>
            <a:pPr indent="0" marL="0">
              <a:lnSpc>
                <a:spcPct val="102000"/>
              </a:lnSpc>
              <a:buNone/>
            </a:pPr>
            <a:r>
              <a:rPr lang="en-US" sz="1600" dirty="0">
                <a:solidFill>
                  <a:srgbClr val="23303A"/>
                </a:solidFill>
                <a:latin typeface="Arial" pitchFamily="34" charset="0"/>
                <a:ea typeface="Arial" pitchFamily="34" charset="-122"/>
                <a:cs typeface="Arial" pitchFamily="34" charset="-120"/>
              </a:rPr>
              <a:t>Areas that needed full tuckpointing were only spot-pointed.</a:t>
            </a:r>
            <a:endParaRPr lang="en-US" sz="1600" dirty="0"/>
          </a:p>
        </p:txBody>
      </p:sp>
      <p:sp>
        <p:nvSpPr>
          <p:cNvPr id="11" name="Shape 9"/>
          <p:cNvSpPr/>
          <p:nvPr/>
        </p:nvSpPr>
        <p:spPr>
          <a:xfrm>
            <a:off x="640080" y="4553712"/>
            <a:ext cx="118872" cy="118872"/>
          </a:xfrm>
          <a:prstGeom prst="ellipse">
            <a:avLst/>
          </a:prstGeom>
          <a:solidFill>
            <a:srgbClr val="C9A227"/>
          </a:solidFill>
          <a:ln/>
        </p:spPr>
      </p:sp>
      <p:sp>
        <p:nvSpPr>
          <p:cNvPr id="12" name="Text 10"/>
          <p:cNvSpPr/>
          <p:nvPr/>
        </p:nvSpPr>
        <p:spPr>
          <a:xfrm>
            <a:off x="932688" y="4416552"/>
            <a:ext cx="10497312" cy="658368"/>
          </a:xfrm>
          <a:prstGeom prst="rect">
            <a:avLst/>
          </a:prstGeom>
          <a:noFill/>
          <a:ln/>
        </p:spPr>
        <p:txBody>
          <a:bodyPr wrap="square" lIns="0" tIns="0" rIns="0" bIns="0" rtlCol="0" anchor="t"/>
          <a:lstStyle/>
          <a:p>
            <a:pPr indent="0" marL="0">
              <a:lnSpc>
                <a:spcPct val="102000"/>
              </a:lnSpc>
              <a:buNone/>
            </a:pPr>
            <a:r>
              <a:rPr lang="en-US" sz="1600" dirty="0">
                <a:solidFill>
                  <a:srgbClr val="23303A"/>
                </a:solidFill>
                <a:latin typeface="Arial" pitchFamily="34" charset="0"/>
                <a:ea typeface="Arial" pitchFamily="34" charset="-122"/>
                <a:cs typeface="Arial" pitchFamily="34" charset="-120"/>
              </a:rPr>
              <a:t>Efflorescence, shifting brick, and cracked mortar were observed, all signs of continuing moisture.</a:t>
            </a:r>
            <a:endParaRPr lang="en-US" sz="1600" dirty="0"/>
          </a:p>
        </p:txBody>
      </p:sp>
      <p:sp>
        <p:nvSpPr>
          <p:cNvPr id="13" name="Text 11"/>
          <p:cNvSpPr/>
          <p:nvPr/>
        </p:nvSpPr>
        <p:spPr>
          <a:xfrm>
            <a:off x="11521440" y="6400800"/>
            <a:ext cx="365760" cy="274320"/>
          </a:xfrm>
          <a:prstGeom prst="rect">
            <a:avLst/>
          </a:prstGeom>
          <a:noFill/>
          <a:ln/>
        </p:spPr>
        <p:txBody>
          <a:bodyPr wrap="square" rtlCol="0" anchor="ctr"/>
          <a:lstStyle/>
          <a:p>
            <a:pPr algn="r" indent="0" marL="0">
              <a:buNone/>
            </a:pPr>
            <a:r>
              <a:rPr lang="en-US" sz="1000" dirty="0">
                <a:solidFill>
                  <a:srgbClr val="5B6B76"/>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0080" y="502920"/>
            <a:ext cx="10058400" cy="320040"/>
          </a:xfrm>
          <a:prstGeom prst="rect">
            <a:avLst/>
          </a:prstGeom>
          <a:noFill/>
          <a:ln/>
        </p:spPr>
        <p:txBody>
          <a:bodyPr wrap="square" lIns="0" tIns="0" rIns="0" bIns="0" rtlCol="0" anchor="ctr"/>
          <a:lstStyle/>
          <a:p>
            <a:pPr indent="0" marL="0">
              <a:buNone/>
            </a:pPr>
            <a:r>
              <a:rPr lang="en-US" sz="1250" b="1" spc="300" kern="0" dirty="0">
                <a:solidFill>
                  <a:srgbClr val="1C7293"/>
                </a:solidFill>
                <a:latin typeface="Arial" pitchFamily="34" charset="0"/>
                <a:ea typeface="Arial" pitchFamily="34" charset="-122"/>
                <a:cs typeface="Arial" pitchFamily="34" charset="-120"/>
              </a:rPr>
              <a:t>WHAT OUR EXPERT DOCUMENTED · THE MASONRY</a:t>
            </a:r>
            <a:endParaRPr lang="en-US" sz="1250" dirty="0"/>
          </a:p>
        </p:txBody>
      </p:sp>
      <p:sp>
        <p:nvSpPr>
          <p:cNvPr id="3" name="Text 1"/>
          <p:cNvSpPr/>
          <p:nvPr/>
        </p:nvSpPr>
        <p:spPr>
          <a:xfrm>
            <a:off x="640080" y="841248"/>
            <a:ext cx="10881360" cy="914400"/>
          </a:xfrm>
          <a:prstGeom prst="rect">
            <a:avLst/>
          </a:prstGeom>
          <a:noFill/>
          <a:ln/>
        </p:spPr>
        <p:txBody>
          <a:bodyPr wrap="square" lIns="0" tIns="0" rIns="0" bIns="0" rtlCol="0" anchor="ctr"/>
          <a:lstStyle/>
          <a:p>
            <a:pPr indent="0" marL="0">
              <a:lnSpc>
                <a:spcPct val="98000"/>
              </a:lnSpc>
              <a:buNone/>
            </a:pPr>
            <a:r>
              <a:rPr lang="en-US" sz="3000" b="1" dirty="0">
                <a:solidFill>
                  <a:srgbClr val="13294B"/>
                </a:solidFill>
                <a:latin typeface="Cambria" pitchFamily="34" charset="0"/>
                <a:ea typeface="Cambria" pitchFamily="34" charset="-122"/>
                <a:cs typeface="Cambria" pitchFamily="34" charset="-120"/>
              </a:rPr>
              <a:t>What HDG saw in the masonry</a:t>
            </a:r>
            <a:endParaRPr lang="en-US" sz="3000" dirty="0"/>
          </a:p>
        </p:txBody>
      </p:sp>
      <p:pic>
        <p:nvPicPr>
          <p:cNvPr id="4" name="Image 0" descr="rep_imgs/bricks.jpg">    </p:cNvPr>
          <p:cNvPicPr>
            <a:picLocks noChangeAspect="1"/>
          </p:cNvPicPr>
          <p:nvPr/>
        </p:nvPicPr>
        <p:blipFill>
          <a:blip r:embed="rId1"/>
          <a:srcRect l="0" r="0" t="0" b="0"/>
          <a:stretch/>
        </p:blipFill>
        <p:spPr>
          <a:xfrm>
            <a:off x="1188720" y="1828800"/>
            <a:ext cx="3017520" cy="2743200"/>
          </a:xfrm>
          <a:prstGeom prst="rect">
            <a:avLst/>
          </a:prstGeom>
        </p:spPr>
      </p:pic>
      <p:sp>
        <p:nvSpPr>
          <p:cNvPr id="5" name="Text 2"/>
          <p:cNvSpPr/>
          <p:nvPr/>
        </p:nvSpPr>
        <p:spPr>
          <a:xfrm>
            <a:off x="1143000" y="4645152"/>
            <a:ext cx="3108960" cy="1051560"/>
          </a:xfrm>
          <a:prstGeom prst="rect">
            <a:avLst/>
          </a:prstGeom>
          <a:noFill/>
          <a:ln/>
        </p:spPr>
        <p:txBody>
          <a:bodyPr wrap="square" lIns="0" tIns="0" rIns="0" bIns="0" rtlCol="0" anchor="ctr"/>
          <a:lstStyle/>
          <a:p>
            <a:pPr algn="l" indent="0" marL="0">
              <a:lnSpc>
                <a:spcPct val="105000"/>
              </a:lnSpc>
              <a:buNone/>
            </a:pPr>
            <a:r>
              <a:rPr lang="en-US" sz="1100" b="1" dirty="0">
                <a:solidFill>
                  <a:srgbClr val="23303A"/>
                </a:solidFill>
                <a:latin typeface="Arial" pitchFamily="34" charset="0"/>
                <a:ea typeface="Arial" pitchFamily="34" charset="-122"/>
                <a:cs typeface="Arial" pitchFamily="34" charset="-120"/>
              </a:rPr>
              <a:t>Photo 28: </a:t>
            </a:r>
            <a:pPr algn="l" indent="0" marL="0">
              <a:lnSpc>
                <a:spcPct val="105000"/>
              </a:lnSpc>
              <a:buNone/>
            </a:pPr>
            <a:r>
              <a:rPr lang="en-US" sz="1100" dirty="0">
                <a:solidFill>
                  <a:srgbClr val="23303A"/>
                </a:solidFill>
                <a:latin typeface="Arial" pitchFamily="34" charset="0"/>
                <a:ea typeface="Arial" pitchFamily="34" charset="-122"/>
                <a:cs typeface="Arial" pitchFamily="34" charset="-120"/>
              </a:rPr>
              <a:t>A wall that was only spot-pointed, where the brick is now shifting.</a:t>
            </a:r>
            <a:endParaRPr lang="en-US" sz="1100" dirty="0"/>
          </a:p>
        </p:txBody>
      </p:sp>
      <p:pic>
        <p:nvPicPr>
          <p:cNvPr id="6" name="Image 1" descr="rep_imgs/efflor.jpg">    </p:cNvPr>
          <p:cNvPicPr>
            <a:picLocks noChangeAspect="1"/>
          </p:cNvPicPr>
          <p:nvPr/>
        </p:nvPicPr>
        <p:blipFill>
          <a:blip r:embed="rId2"/>
          <a:srcRect l="0" r="0" t="0" b="0"/>
          <a:stretch/>
        </p:blipFill>
        <p:spPr>
          <a:xfrm>
            <a:off x="4572000" y="1828800"/>
            <a:ext cx="3017520" cy="2743200"/>
          </a:xfrm>
          <a:prstGeom prst="rect">
            <a:avLst/>
          </a:prstGeom>
        </p:spPr>
      </p:pic>
      <p:sp>
        <p:nvSpPr>
          <p:cNvPr id="7" name="Text 3"/>
          <p:cNvSpPr/>
          <p:nvPr/>
        </p:nvSpPr>
        <p:spPr>
          <a:xfrm>
            <a:off x="4526280" y="4645152"/>
            <a:ext cx="3108960" cy="1051560"/>
          </a:xfrm>
          <a:prstGeom prst="rect">
            <a:avLst/>
          </a:prstGeom>
          <a:noFill/>
          <a:ln/>
        </p:spPr>
        <p:txBody>
          <a:bodyPr wrap="square" lIns="0" tIns="0" rIns="0" bIns="0" rtlCol="0" anchor="ctr"/>
          <a:lstStyle/>
          <a:p>
            <a:pPr algn="l" indent="0" marL="0">
              <a:lnSpc>
                <a:spcPct val="105000"/>
              </a:lnSpc>
              <a:buNone/>
            </a:pPr>
            <a:r>
              <a:rPr lang="en-US" sz="1100" b="1" dirty="0">
                <a:solidFill>
                  <a:srgbClr val="23303A"/>
                </a:solidFill>
                <a:latin typeface="Arial" pitchFamily="34" charset="0"/>
                <a:ea typeface="Arial" pitchFamily="34" charset="-122"/>
                <a:cs typeface="Arial" pitchFamily="34" charset="-120"/>
              </a:rPr>
              <a:t>Photo 29: </a:t>
            </a:r>
            <a:pPr algn="l" indent="0" marL="0">
              <a:lnSpc>
                <a:spcPct val="105000"/>
              </a:lnSpc>
              <a:buNone/>
            </a:pPr>
            <a:r>
              <a:rPr lang="en-US" sz="1100" dirty="0">
                <a:solidFill>
                  <a:srgbClr val="23303A"/>
                </a:solidFill>
                <a:latin typeface="Arial" pitchFamily="34" charset="0"/>
                <a:ea typeface="Arial" pitchFamily="34" charset="-122"/>
                <a:cs typeface="Arial" pitchFamily="34" charset="-120"/>
              </a:rPr>
              <a:t>Efflorescence and washed-out mortar joints, signs of moisture in the wall.</a:t>
            </a:r>
            <a:endParaRPr lang="en-US" sz="1100" dirty="0"/>
          </a:p>
        </p:txBody>
      </p:sp>
      <p:pic>
        <p:nvPicPr>
          <p:cNvPr id="8" name="Image 2" descr="rep_imgs/balcony.jpg">    </p:cNvPr>
          <p:cNvPicPr>
            <a:picLocks noChangeAspect="1"/>
          </p:cNvPicPr>
          <p:nvPr/>
        </p:nvPicPr>
        <p:blipFill>
          <a:blip r:embed="rId3"/>
          <a:srcRect l="0" r="0" t="0" b="0"/>
          <a:stretch/>
        </p:blipFill>
        <p:spPr>
          <a:xfrm>
            <a:off x="7955280" y="1828800"/>
            <a:ext cx="3017520" cy="2743200"/>
          </a:xfrm>
          <a:prstGeom prst="rect">
            <a:avLst/>
          </a:prstGeom>
        </p:spPr>
      </p:pic>
      <p:sp>
        <p:nvSpPr>
          <p:cNvPr id="9" name="Text 4"/>
          <p:cNvSpPr/>
          <p:nvPr/>
        </p:nvSpPr>
        <p:spPr>
          <a:xfrm>
            <a:off x="7909560" y="4645152"/>
            <a:ext cx="3108960" cy="1051560"/>
          </a:xfrm>
          <a:prstGeom prst="rect">
            <a:avLst/>
          </a:prstGeom>
          <a:noFill/>
          <a:ln/>
        </p:spPr>
        <p:txBody>
          <a:bodyPr wrap="square" lIns="0" tIns="0" rIns="0" bIns="0" rtlCol="0" anchor="ctr"/>
          <a:lstStyle/>
          <a:p>
            <a:pPr algn="l" indent="0" marL="0">
              <a:lnSpc>
                <a:spcPct val="105000"/>
              </a:lnSpc>
              <a:buNone/>
            </a:pPr>
            <a:r>
              <a:rPr lang="en-US" sz="1100" b="1" dirty="0">
                <a:solidFill>
                  <a:srgbClr val="23303A"/>
                </a:solidFill>
                <a:latin typeface="Arial" pitchFamily="34" charset="0"/>
                <a:ea typeface="Arial" pitchFamily="34" charset="-122"/>
                <a:cs typeface="Arial" pitchFamily="34" charset="-120"/>
              </a:rPr>
              <a:t>Photo 30: </a:t>
            </a:r>
            <a:pPr algn="l" indent="0" marL="0">
              <a:lnSpc>
                <a:spcPct val="105000"/>
              </a:lnSpc>
              <a:buNone/>
            </a:pPr>
            <a:r>
              <a:rPr lang="en-US" sz="1100" dirty="0">
                <a:solidFill>
                  <a:srgbClr val="23303A"/>
                </a:solidFill>
                <a:latin typeface="Arial" pitchFamily="34" charset="0"/>
                <a:ea typeface="Arial" pitchFamily="34" charset="-122"/>
                <a:cs typeface="Arial" pitchFamily="34" charset="-120"/>
              </a:rPr>
              <a:t>A steel balcony embedded in the brick that has expanded and cracked the masonry.</a:t>
            </a:r>
            <a:endParaRPr lang="en-US" sz="1100" dirty="0"/>
          </a:p>
        </p:txBody>
      </p:sp>
      <p:sp>
        <p:nvSpPr>
          <p:cNvPr id="10" name="Text 5"/>
          <p:cNvSpPr/>
          <p:nvPr/>
        </p:nvSpPr>
        <p:spPr>
          <a:xfrm>
            <a:off x="11521440" y="6400800"/>
            <a:ext cx="365760" cy="274320"/>
          </a:xfrm>
          <a:prstGeom prst="rect">
            <a:avLst/>
          </a:prstGeom>
          <a:noFill/>
          <a:ln/>
        </p:spPr>
        <p:txBody>
          <a:bodyPr wrap="square" rtlCol="0" anchor="ctr"/>
          <a:lstStyle/>
          <a:p>
            <a:pPr algn="r" indent="0" marL="0">
              <a:buNone/>
            </a:pPr>
            <a:r>
              <a:rPr lang="en-US" sz="1000" dirty="0">
                <a:solidFill>
                  <a:srgbClr val="5B6B76"/>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4F7FA"/>
        </a:solidFill>
      </p:bgPr>
    </p:bg>
    <p:spTree>
      <p:nvGrpSpPr>
        <p:cNvPr id="1" name=""/>
        <p:cNvGrpSpPr/>
        <p:nvPr/>
      </p:nvGrpSpPr>
      <p:grpSpPr>
        <a:xfrm>
          <a:off x="0" y="0"/>
          <a:ext cx="0" cy="0"/>
          <a:chOff x="0" y="0"/>
          <a:chExt cx="0" cy="0"/>
        </a:xfrm>
      </p:grpSpPr>
      <p:sp>
        <p:nvSpPr>
          <p:cNvPr id="2" name="Text 0"/>
          <p:cNvSpPr/>
          <p:nvPr/>
        </p:nvSpPr>
        <p:spPr>
          <a:xfrm>
            <a:off x="640080" y="502920"/>
            <a:ext cx="10058400" cy="320040"/>
          </a:xfrm>
          <a:prstGeom prst="rect">
            <a:avLst/>
          </a:prstGeom>
          <a:noFill/>
          <a:ln/>
        </p:spPr>
        <p:txBody>
          <a:bodyPr wrap="square" lIns="0" tIns="0" rIns="0" bIns="0" rtlCol="0" anchor="ctr"/>
          <a:lstStyle/>
          <a:p>
            <a:pPr indent="0" marL="0">
              <a:buNone/>
            </a:pPr>
            <a:r>
              <a:rPr lang="en-US" sz="1250" b="1" spc="300" kern="0" dirty="0">
                <a:solidFill>
                  <a:srgbClr val="1C7293"/>
                </a:solidFill>
                <a:latin typeface="Arial" pitchFamily="34" charset="0"/>
                <a:ea typeface="Arial" pitchFamily="34" charset="-122"/>
                <a:cs typeface="Arial" pitchFamily="34" charset="-120"/>
              </a:rPr>
              <a:t>WHAT THIS MEANS FOR US</a:t>
            </a:r>
            <a:endParaRPr lang="en-US" sz="1250" dirty="0"/>
          </a:p>
        </p:txBody>
      </p:sp>
      <p:sp>
        <p:nvSpPr>
          <p:cNvPr id="3" name="Text 1"/>
          <p:cNvSpPr/>
          <p:nvPr/>
        </p:nvSpPr>
        <p:spPr>
          <a:xfrm>
            <a:off x="640080" y="841248"/>
            <a:ext cx="10881360" cy="914400"/>
          </a:xfrm>
          <a:prstGeom prst="rect">
            <a:avLst/>
          </a:prstGeom>
          <a:noFill/>
          <a:ln/>
        </p:spPr>
        <p:txBody>
          <a:bodyPr wrap="square" lIns="0" tIns="0" rIns="0" bIns="0" rtlCol="0" anchor="ctr"/>
          <a:lstStyle/>
          <a:p>
            <a:pPr indent="0" marL="0">
              <a:lnSpc>
                <a:spcPct val="98000"/>
              </a:lnSpc>
              <a:buNone/>
            </a:pPr>
            <a:r>
              <a:rPr lang="en-US" sz="3000" b="1" dirty="0">
                <a:solidFill>
                  <a:srgbClr val="13294B"/>
                </a:solidFill>
                <a:latin typeface="Cambria" pitchFamily="34" charset="0"/>
                <a:ea typeface="Cambria" pitchFamily="34" charset="-122"/>
                <a:cs typeface="Cambria" pitchFamily="34" charset="-120"/>
              </a:rPr>
              <a:t>What this means for owners</a:t>
            </a:r>
            <a:endParaRPr lang="en-US" sz="3000" dirty="0"/>
          </a:p>
        </p:txBody>
      </p:sp>
      <p:sp>
        <p:nvSpPr>
          <p:cNvPr id="4" name="Shape 2"/>
          <p:cNvSpPr/>
          <p:nvPr/>
        </p:nvSpPr>
        <p:spPr>
          <a:xfrm>
            <a:off x="640080" y="1828800"/>
            <a:ext cx="5257800" cy="1645920"/>
          </a:xfrm>
          <a:prstGeom prst="roundRect">
            <a:avLst>
              <a:gd name="adj" fmla="val 5556"/>
            </a:avLst>
          </a:prstGeom>
          <a:solidFill>
            <a:srgbClr val="FFFFFF"/>
          </a:solidFill>
          <a:ln w="12700">
            <a:solidFill>
              <a:srgbClr val="D5DEE6"/>
            </a:solidFill>
            <a:prstDash val="solid"/>
          </a:ln>
          <a:effectLst>
            <a:outerShdw sx="100000" sy="100000" kx="0" ky="0" algn="bl" rotWithShape="0" blurRad="76200" dist="25400" dir="5400000">
              <a:srgbClr val="000000">
                <a:alpha val="10000"/>
              </a:srgbClr>
            </a:outerShdw>
          </a:effectLst>
        </p:spPr>
      </p:sp>
      <p:sp>
        <p:nvSpPr>
          <p:cNvPr id="5" name="Text 3"/>
          <p:cNvSpPr/>
          <p:nvPr/>
        </p:nvSpPr>
        <p:spPr>
          <a:xfrm>
            <a:off x="960120" y="2084832"/>
            <a:ext cx="4617720" cy="457200"/>
          </a:xfrm>
          <a:prstGeom prst="rect">
            <a:avLst/>
          </a:prstGeom>
          <a:noFill/>
          <a:ln/>
        </p:spPr>
        <p:txBody>
          <a:bodyPr wrap="square" lIns="0" tIns="0" rIns="0" bIns="0" rtlCol="0" anchor="ctr"/>
          <a:lstStyle/>
          <a:p>
            <a:pPr indent="0" marL="0">
              <a:buNone/>
            </a:pPr>
            <a:r>
              <a:rPr lang="en-US" sz="1700" b="1" dirty="0">
                <a:solidFill>
                  <a:srgbClr val="13294B"/>
                </a:solidFill>
                <a:latin typeface="Arial" pitchFamily="34" charset="0"/>
                <a:ea typeface="Arial" pitchFamily="34" charset="-122"/>
                <a:cs typeface="Arial" pitchFamily="34" charset="-120"/>
              </a:rPr>
              <a:t>The roof is not performing</a:t>
            </a:r>
            <a:endParaRPr lang="en-US" sz="1700" dirty="0"/>
          </a:p>
        </p:txBody>
      </p:sp>
      <p:sp>
        <p:nvSpPr>
          <p:cNvPr id="6" name="Text 4"/>
          <p:cNvSpPr/>
          <p:nvPr/>
        </p:nvSpPr>
        <p:spPr>
          <a:xfrm>
            <a:off x="960120" y="2578608"/>
            <a:ext cx="4617720" cy="777240"/>
          </a:xfrm>
          <a:prstGeom prst="rect">
            <a:avLst/>
          </a:prstGeom>
          <a:noFill/>
          <a:ln/>
        </p:spPr>
        <p:txBody>
          <a:bodyPr wrap="square" lIns="0" tIns="0" rIns="0" bIns="0" rtlCol="0" anchor="ctr"/>
          <a:lstStyle/>
          <a:p>
            <a:pPr indent="0" marL="0">
              <a:lnSpc>
                <a:spcPct val="108000"/>
              </a:lnSpc>
              <a:buNone/>
            </a:pPr>
            <a:r>
              <a:rPr lang="en-US" sz="1350" dirty="0">
                <a:solidFill>
                  <a:srgbClr val="23303A"/>
                </a:solidFill>
                <a:latin typeface="Arial" pitchFamily="34" charset="0"/>
                <a:ea typeface="Arial" pitchFamily="34" charset="-122"/>
                <a:cs typeface="Arial" pitchFamily="34" charset="-120"/>
              </a:rPr>
              <a:t>An independent expert has confirmed the new roof is letting water in and does not meet code.</a:t>
            </a:r>
            <a:endParaRPr lang="en-US" sz="1350" dirty="0"/>
          </a:p>
        </p:txBody>
      </p:sp>
      <p:sp>
        <p:nvSpPr>
          <p:cNvPr id="7" name="Shape 5"/>
          <p:cNvSpPr/>
          <p:nvPr/>
        </p:nvSpPr>
        <p:spPr>
          <a:xfrm>
            <a:off x="6172200" y="1828800"/>
            <a:ext cx="5257800" cy="1645920"/>
          </a:xfrm>
          <a:prstGeom prst="roundRect">
            <a:avLst>
              <a:gd name="adj" fmla="val 5556"/>
            </a:avLst>
          </a:prstGeom>
          <a:solidFill>
            <a:srgbClr val="FFFFFF"/>
          </a:solidFill>
          <a:ln w="12700">
            <a:solidFill>
              <a:srgbClr val="D5DEE6"/>
            </a:solidFill>
            <a:prstDash val="solid"/>
          </a:ln>
          <a:effectLst>
            <a:outerShdw sx="100000" sy="100000" kx="0" ky="0" algn="bl" rotWithShape="0" blurRad="76200" dist="25400" dir="5400000">
              <a:srgbClr val="000000">
                <a:alpha val="10000"/>
              </a:srgbClr>
            </a:outerShdw>
          </a:effectLst>
        </p:spPr>
      </p:sp>
      <p:sp>
        <p:nvSpPr>
          <p:cNvPr id="8" name="Text 6"/>
          <p:cNvSpPr/>
          <p:nvPr/>
        </p:nvSpPr>
        <p:spPr>
          <a:xfrm>
            <a:off x="6492240" y="2084832"/>
            <a:ext cx="4617720" cy="457200"/>
          </a:xfrm>
          <a:prstGeom prst="rect">
            <a:avLst/>
          </a:prstGeom>
          <a:noFill/>
          <a:ln/>
        </p:spPr>
        <p:txBody>
          <a:bodyPr wrap="square" lIns="0" tIns="0" rIns="0" bIns="0" rtlCol="0" anchor="ctr"/>
          <a:lstStyle/>
          <a:p>
            <a:pPr indent="0" marL="0">
              <a:buNone/>
            </a:pPr>
            <a:r>
              <a:rPr lang="en-US" sz="1700" b="1" dirty="0">
                <a:solidFill>
                  <a:srgbClr val="13294B"/>
                </a:solidFill>
                <a:latin typeface="Arial" pitchFamily="34" charset="0"/>
                <a:ea typeface="Arial" pitchFamily="34" charset="-122"/>
                <a:cs typeface="Arial" pitchFamily="34" charset="-120"/>
              </a:rPr>
              <a:t>We didn't get all we paid for</a:t>
            </a:r>
            <a:endParaRPr lang="en-US" sz="1700" dirty="0"/>
          </a:p>
        </p:txBody>
      </p:sp>
      <p:sp>
        <p:nvSpPr>
          <p:cNvPr id="9" name="Text 7"/>
          <p:cNvSpPr/>
          <p:nvPr/>
        </p:nvSpPr>
        <p:spPr>
          <a:xfrm>
            <a:off x="6492240" y="2578608"/>
            <a:ext cx="4617720" cy="777240"/>
          </a:xfrm>
          <a:prstGeom prst="rect">
            <a:avLst/>
          </a:prstGeom>
          <a:noFill/>
          <a:ln/>
        </p:spPr>
        <p:txBody>
          <a:bodyPr wrap="square" lIns="0" tIns="0" rIns="0" bIns="0" rtlCol="0" anchor="ctr"/>
          <a:lstStyle/>
          <a:p>
            <a:pPr indent="0" marL="0">
              <a:lnSpc>
                <a:spcPct val="108000"/>
              </a:lnSpc>
              <a:buNone/>
            </a:pPr>
            <a:r>
              <a:rPr lang="en-US" sz="1350" dirty="0">
                <a:solidFill>
                  <a:srgbClr val="23303A"/>
                </a:solidFill>
                <a:latin typeface="Arial" pitchFamily="34" charset="0"/>
                <a:ea typeface="Arial" pitchFamily="34" charset="-122"/>
                <a:cs typeface="Arial" pitchFamily="34" charset="-120"/>
              </a:rPr>
              <a:t>Significant specified work, on both the roof and the masonry, was not delivered.</a:t>
            </a:r>
            <a:endParaRPr lang="en-US" sz="1350" dirty="0"/>
          </a:p>
        </p:txBody>
      </p:sp>
      <p:sp>
        <p:nvSpPr>
          <p:cNvPr id="10" name="Shape 8"/>
          <p:cNvSpPr/>
          <p:nvPr/>
        </p:nvSpPr>
        <p:spPr>
          <a:xfrm>
            <a:off x="640080" y="3703320"/>
            <a:ext cx="5257800" cy="1645920"/>
          </a:xfrm>
          <a:prstGeom prst="roundRect">
            <a:avLst>
              <a:gd name="adj" fmla="val 5556"/>
            </a:avLst>
          </a:prstGeom>
          <a:solidFill>
            <a:srgbClr val="FFFFFF"/>
          </a:solidFill>
          <a:ln w="12700">
            <a:solidFill>
              <a:srgbClr val="D5DEE6"/>
            </a:solidFill>
            <a:prstDash val="solid"/>
          </a:ln>
          <a:effectLst>
            <a:outerShdw sx="100000" sy="100000" kx="0" ky="0" algn="bl" rotWithShape="0" blurRad="76200" dist="25400" dir="5400000">
              <a:srgbClr val="000000">
                <a:alpha val="10000"/>
              </a:srgbClr>
            </a:outerShdw>
          </a:effectLst>
        </p:spPr>
      </p:sp>
      <p:sp>
        <p:nvSpPr>
          <p:cNvPr id="11" name="Text 9"/>
          <p:cNvSpPr/>
          <p:nvPr/>
        </p:nvSpPr>
        <p:spPr>
          <a:xfrm>
            <a:off x="960120" y="3959352"/>
            <a:ext cx="4617720" cy="457200"/>
          </a:xfrm>
          <a:prstGeom prst="rect">
            <a:avLst/>
          </a:prstGeom>
          <a:noFill/>
          <a:ln/>
        </p:spPr>
        <p:txBody>
          <a:bodyPr wrap="square" lIns="0" tIns="0" rIns="0" bIns="0" rtlCol="0" anchor="ctr"/>
          <a:lstStyle/>
          <a:p>
            <a:pPr indent="0" marL="0">
              <a:buNone/>
            </a:pPr>
            <a:r>
              <a:rPr lang="en-US" sz="1700" b="1" dirty="0">
                <a:solidFill>
                  <a:srgbClr val="13294B"/>
                </a:solidFill>
                <a:latin typeface="Arial" pitchFamily="34" charset="0"/>
                <a:ea typeface="Arial" pitchFamily="34" charset="-122"/>
                <a:cs typeface="Arial" pitchFamily="34" charset="-120"/>
              </a:rPr>
              <a:t>Warranty is uncertain</a:t>
            </a:r>
            <a:endParaRPr lang="en-US" sz="1700" dirty="0"/>
          </a:p>
        </p:txBody>
      </p:sp>
      <p:sp>
        <p:nvSpPr>
          <p:cNvPr id="12" name="Text 10"/>
          <p:cNvSpPr/>
          <p:nvPr/>
        </p:nvSpPr>
        <p:spPr>
          <a:xfrm>
            <a:off x="960120" y="4453128"/>
            <a:ext cx="4617720" cy="777240"/>
          </a:xfrm>
          <a:prstGeom prst="rect">
            <a:avLst/>
          </a:prstGeom>
          <a:noFill/>
          <a:ln/>
        </p:spPr>
        <p:txBody>
          <a:bodyPr wrap="square" lIns="0" tIns="0" rIns="0" bIns="0" rtlCol="0" anchor="ctr"/>
          <a:lstStyle/>
          <a:p>
            <a:pPr indent="0" marL="0">
              <a:lnSpc>
                <a:spcPct val="108000"/>
              </a:lnSpc>
              <a:buNone/>
            </a:pPr>
            <a:r>
              <a:rPr lang="en-US" sz="1350" dirty="0">
                <a:solidFill>
                  <a:srgbClr val="23303A"/>
                </a:solidFill>
                <a:latin typeface="Arial" pitchFamily="34" charset="0"/>
                <a:ea typeface="Arial" pitchFamily="34" charset="-122"/>
                <a:cs typeface="Arial" pitchFamily="34" charset="-120"/>
              </a:rPr>
              <a:t>We do not yet have confirmation of a valid manufacturer warranty on the new roof.</a:t>
            </a:r>
            <a:endParaRPr lang="en-US" sz="1350" dirty="0"/>
          </a:p>
        </p:txBody>
      </p:sp>
      <p:sp>
        <p:nvSpPr>
          <p:cNvPr id="13" name="Shape 11"/>
          <p:cNvSpPr/>
          <p:nvPr/>
        </p:nvSpPr>
        <p:spPr>
          <a:xfrm>
            <a:off x="6172200" y="3703320"/>
            <a:ext cx="5257800" cy="1645920"/>
          </a:xfrm>
          <a:prstGeom prst="roundRect">
            <a:avLst>
              <a:gd name="adj" fmla="val 5556"/>
            </a:avLst>
          </a:prstGeom>
          <a:solidFill>
            <a:srgbClr val="FFFFFF"/>
          </a:solidFill>
          <a:ln w="12700">
            <a:solidFill>
              <a:srgbClr val="D5DEE6"/>
            </a:solidFill>
            <a:prstDash val="solid"/>
          </a:ln>
          <a:effectLst>
            <a:outerShdw sx="100000" sy="100000" kx="0" ky="0" algn="bl" rotWithShape="0" blurRad="76200" dist="25400" dir="5400000">
              <a:srgbClr val="000000">
                <a:alpha val="10000"/>
              </a:srgbClr>
            </a:outerShdw>
          </a:effectLst>
        </p:spPr>
      </p:sp>
      <p:sp>
        <p:nvSpPr>
          <p:cNvPr id="14" name="Text 12"/>
          <p:cNvSpPr/>
          <p:nvPr/>
        </p:nvSpPr>
        <p:spPr>
          <a:xfrm>
            <a:off x="6492240" y="3959352"/>
            <a:ext cx="4617720" cy="457200"/>
          </a:xfrm>
          <a:prstGeom prst="rect">
            <a:avLst/>
          </a:prstGeom>
          <a:noFill/>
          <a:ln/>
        </p:spPr>
        <p:txBody>
          <a:bodyPr wrap="square" lIns="0" tIns="0" rIns="0" bIns="0" rtlCol="0" anchor="ctr"/>
          <a:lstStyle/>
          <a:p>
            <a:pPr indent="0" marL="0">
              <a:buNone/>
            </a:pPr>
            <a:r>
              <a:rPr lang="en-US" sz="1700" b="1" dirty="0">
                <a:solidFill>
                  <a:srgbClr val="13294B"/>
                </a:solidFill>
                <a:latin typeface="Arial" pitchFamily="34" charset="0"/>
                <a:ea typeface="Arial" pitchFamily="34" charset="-122"/>
                <a:cs typeface="Arial" pitchFamily="34" charset="-120"/>
              </a:rPr>
              <a:t>More work lies ahead</a:t>
            </a:r>
            <a:endParaRPr lang="en-US" sz="1700" dirty="0"/>
          </a:p>
        </p:txBody>
      </p:sp>
      <p:sp>
        <p:nvSpPr>
          <p:cNvPr id="15" name="Text 13"/>
          <p:cNvSpPr/>
          <p:nvPr/>
        </p:nvSpPr>
        <p:spPr>
          <a:xfrm>
            <a:off x="6492240" y="4453128"/>
            <a:ext cx="4617720" cy="777240"/>
          </a:xfrm>
          <a:prstGeom prst="rect">
            <a:avLst/>
          </a:prstGeom>
          <a:noFill/>
          <a:ln/>
        </p:spPr>
        <p:txBody>
          <a:bodyPr wrap="square" lIns="0" tIns="0" rIns="0" bIns="0" rtlCol="0" anchor="ctr"/>
          <a:lstStyle/>
          <a:p>
            <a:pPr indent="0" marL="0">
              <a:lnSpc>
                <a:spcPct val="108000"/>
              </a:lnSpc>
              <a:buNone/>
            </a:pPr>
            <a:r>
              <a:rPr lang="en-US" sz="1350" dirty="0">
                <a:solidFill>
                  <a:srgbClr val="23303A"/>
                </a:solidFill>
                <a:latin typeface="Arial" pitchFamily="34" charset="0"/>
                <a:ea typeface="Arial" pitchFamily="34" charset="-122"/>
                <a:cs typeface="Arial" pitchFamily="34" charset="-120"/>
              </a:rPr>
              <a:t>Further investigation and corrective work will be needed to make the roof right.</a:t>
            </a:r>
            <a:endParaRPr lang="en-US" sz="1350" dirty="0"/>
          </a:p>
        </p:txBody>
      </p:sp>
      <p:sp>
        <p:nvSpPr>
          <p:cNvPr id="16" name="Text 14"/>
          <p:cNvSpPr/>
          <p:nvPr/>
        </p:nvSpPr>
        <p:spPr>
          <a:xfrm>
            <a:off x="11521440" y="6400800"/>
            <a:ext cx="365760" cy="274320"/>
          </a:xfrm>
          <a:prstGeom prst="rect">
            <a:avLst/>
          </a:prstGeom>
          <a:noFill/>
          <a:ln/>
        </p:spPr>
        <p:txBody>
          <a:bodyPr wrap="square" rtlCol="0" anchor="ctr"/>
          <a:lstStyle/>
          <a:p>
            <a:pPr algn="r" indent="0" marL="0">
              <a:buNone/>
            </a:pPr>
            <a:r>
              <a:rPr lang="en-US" sz="1000" dirty="0">
                <a:solidFill>
                  <a:srgbClr val="5B6B76"/>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3294B"/>
        </a:solidFill>
      </p:bgPr>
    </p:bg>
    <p:spTree>
      <p:nvGrpSpPr>
        <p:cNvPr id="1" name=""/>
        <p:cNvGrpSpPr/>
        <p:nvPr/>
      </p:nvGrpSpPr>
      <p:grpSpPr>
        <a:xfrm>
          <a:off x="0" y="0"/>
          <a:ext cx="0" cy="0"/>
          <a:chOff x="0" y="0"/>
          <a:chExt cx="0" cy="0"/>
        </a:xfrm>
      </p:grpSpPr>
      <p:sp>
        <p:nvSpPr>
          <p:cNvPr id="2" name="Shape 0"/>
          <p:cNvSpPr/>
          <p:nvPr/>
        </p:nvSpPr>
        <p:spPr>
          <a:xfrm>
            <a:off x="9966960" y="-1371600"/>
            <a:ext cx="3840480" cy="3840480"/>
          </a:xfrm>
          <a:prstGeom prst="ellipse">
            <a:avLst/>
          </a:prstGeom>
          <a:solidFill>
            <a:srgbClr val="1B3A63"/>
          </a:solidFill>
          <a:ln/>
        </p:spPr>
      </p:sp>
      <p:sp>
        <p:nvSpPr>
          <p:cNvPr id="3" name="Text 1"/>
          <p:cNvSpPr/>
          <p:nvPr/>
        </p:nvSpPr>
        <p:spPr>
          <a:xfrm>
            <a:off x="640080" y="502920"/>
            <a:ext cx="10058400" cy="320040"/>
          </a:xfrm>
          <a:prstGeom prst="rect">
            <a:avLst/>
          </a:prstGeom>
          <a:noFill/>
          <a:ln/>
        </p:spPr>
        <p:txBody>
          <a:bodyPr wrap="square" lIns="0" tIns="0" rIns="0" bIns="0" rtlCol="0" anchor="ctr"/>
          <a:lstStyle/>
          <a:p>
            <a:pPr indent="0" marL="0">
              <a:buNone/>
            </a:pPr>
            <a:r>
              <a:rPr lang="en-US" sz="1250" b="1" spc="300" kern="0" dirty="0">
                <a:solidFill>
                  <a:srgbClr val="9FB8CC"/>
                </a:solidFill>
                <a:latin typeface="Arial" pitchFamily="34" charset="0"/>
                <a:ea typeface="Arial" pitchFamily="34" charset="-122"/>
                <a:cs typeface="Arial" pitchFamily="34" charset="-120"/>
              </a:rPr>
              <a:t>WHERE WE STAND</a:t>
            </a:r>
            <a:endParaRPr lang="en-US" sz="1250" dirty="0"/>
          </a:p>
        </p:txBody>
      </p:sp>
      <p:sp>
        <p:nvSpPr>
          <p:cNvPr id="4" name="Text 2"/>
          <p:cNvSpPr/>
          <p:nvPr/>
        </p:nvSpPr>
        <p:spPr>
          <a:xfrm>
            <a:off x="640080" y="841248"/>
            <a:ext cx="10515600" cy="731520"/>
          </a:xfrm>
          <a:prstGeom prst="rect">
            <a:avLst/>
          </a:prstGeom>
          <a:noFill/>
          <a:ln/>
        </p:spPr>
        <p:txBody>
          <a:bodyPr wrap="square" lIns="0" tIns="0" rIns="0" bIns="0" rtlCol="0" anchor="ctr"/>
          <a:lstStyle/>
          <a:p>
            <a:pPr indent="0" marL="0">
              <a:buNone/>
            </a:pPr>
            <a:r>
              <a:rPr lang="en-US" sz="3000" b="1" dirty="0">
                <a:solidFill>
                  <a:srgbClr val="FFFFFF"/>
                </a:solidFill>
                <a:latin typeface="Cambria" pitchFamily="34" charset="0"/>
                <a:ea typeface="Cambria" pitchFamily="34" charset="-122"/>
                <a:cs typeface="Cambria" pitchFamily="34" charset="-120"/>
              </a:rPr>
              <a:t>What your Board is doing</a:t>
            </a:r>
            <a:endParaRPr lang="en-US" sz="3000" dirty="0"/>
          </a:p>
        </p:txBody>
      </p:sp>
      <p:sp>
        <p:nvSpPr>
          <p:cNvPr id="5" name="Shape 3"/>
          <p:cNvSpPr/>
          <p:nvPr/>
        </p:nvSpPr>
        <p:spPr>
          <a:xfrm>
            <a:off x="640080" y="1892808"/>
            <a:ext cx="118872" cy="118872"/>
          </a:xfrm>
          <a:prstGeom prst="ellipse">
            <a:avLst/>
          </a:prstGeom>
          <a:solidFill>
            <a:srgbClr val="C9A227"/>
          </a:solidFill>
          <a:ln/>
        </p:spPr>
      </p:sp>
      <p:sp>
        <p:nvSpPr>
          <p:cNvPr id="6" name="Text 4"/>
          <p:cNvSpPr/>
          <p:nvPr/>
        </p:nvSpPr>
        <p:spPr>
          <a:xfrm>
            <a:off x="932688" y="1755648"/>
            <a:ext cx="10497312" cy="713232"/>
          </a:xfrm>
          <a:prstGeom prst="rect">
            <a:avLst/>
          </a:prstGeom>
          <a:noFill/>
          <a:ln/>
        </p:spPr>
        <p:txBody>
          <a:bodyPr wrap="square" lIns="0" tIns="0" rIns="0" bIns="0" rtlCol="0" anchor="t"/>
          <a:lstStyle/>
          <a:p>
            <a:pPr indent="0" marL="0">
              <a:lnSpc>
                <a:spcPct val="102000"/>
              </a:lnSpc>
              <a:buNone/>
            </a:pPr>
            <a:r>
              <a:rPr lang="en-US" sz="1650" dirty="0">
                <a:solidFill>
                  <a:srgbClr val="E7EFF5"/>
                </a:solidFill>
                <a:latin typeface="Arial" pitchFamily="34" charset="0"/>
                <a:ea typeface="Arial" pitchFamily="34" charset="-122"/>
                <a:cs typeface="Arial" pitchFamily="34" charset="-120"/>
              </a:rPr>
              <a:t>We obtained the facts from an independent, qualified expert.</a:t>
            </a:r>
            <a:endParaRPr lang="en-US" sz="1650" dirty="0"/>
          </a:p>
        </p:txBody>
      </p:sp>
      <p:sp>
        <p:nvSpPr>
          <p:cNvPr id="7" name="Shape 5"/>
          <p:cNvSpPr/>
          <p:nvPr/>
        </p:nvSpPr>
        <p:spPr>
          <a:xfrm>
            <a:off x="640080" y="2606040"/>
            <a:ext cx="118872" cy="118872"/>
          </a:xfrm>
          <a:prstGeom prst="ellipse">
            <a:avLst/>
          </a:prstGeom>
          <a:solidFill>
            <a:srgbClr val="C9A227"/>
          </a:solidFill>
          <a:ln/>
        </p:spPr>
      </p:sp>
      <p:sp>
        <p:nvSpPr>
          <p:cNvPr id="8" name="Text 6"/>
          <p:cNvSpPr/>
          <p:nvPr/>
        </p:nvSpPr>
        <p:spPr>
          <a:xfrm>
            <a:off x="932688" y="2468880"/>
            <a:ext cx="10497312" cy="713232"/>
          </a:xfrm>
          <a:prstGeom prst="rect">
            <a:avLst/>
          </a:prstGeom>
          <a:noFill/>
          <a:ln/>
        </p:spPr>
        <p:txBody>
          <a:bodyPr wrap="square" lIns="0" tIns="0" rIns="0" bIns="0" rtlCol="0" anchor="t"/>
          <a:lstStyle/>
          <a:p>
            <a:pPr indent="0" marL="0">
              <a:lnSpc>
                <a:spcPct val="102000"/>
              </a:lnSpc>
              <a:buNone/>
            </a:pPr>
            <a:r>
              <a:rPr lang="en-US" sz="1650" dirty="0">
                <a:solidFill>
                  <a:srgbClr val="E7EFF5"/>
                </a:solidFill>
                <a:latin typeface="Arial" pitchFamily="34" charset="0"/>
                <a:ea typeface="Arial" pitchFamily="34" charset="-122"/>
                <a:cs typeface="Arial" pitchFamily="34" charset="-120"/>
              </a:rPr>
              <a:t>We have engaged legal counsel to advise and protect the Association.</a:t>
            </a:r>
            <a:endParaRPr lang="en-US" sz="1650" dirty="0"/>
          </a:p>
        </p:txBody>
      </p:sp>
      <p:sp>
        <p:nvSpPr>
          <p:cNvPr id="9" name="Shape 7"/>
          <p:cNvSpPr/>
          <p:nvPr/>
        </p:nvSpPr>
        <p:spPr>
          <a:xfrm>
            <a:off x="640080" y="3319272"/>
            <a:ext cx="118872" cy="118872"/>
          </a:xfrm>
          <a:prstGeom prst="ellipse">
            <a:avLst/>
          </a:prstGeom>
          <a:solidFill>
            <a:srgbClr val="C9A227"/>
          </a:solidFill>
          <a:ln/>
        </p:spPr>
      </p:sp>
      <p:sp>
        <p:nvSpPr>
          <p:cNvPr id="10" name="Text 8"/>
          <p:cNvSpPr/>
          <p:nvPr/>
        </p:nvSpPr>
        <p:spPr>
          <a:xfrm>
            <a:off x="932688" y="3182112"/>
            <a:ext cx="10497312" cy="713232"/>
          </a:xfrm>
          <a:prstGeom prst="rect">
            <a:avLst/>
          </a:prstGeom>
          <a:noFill/>
          <a:ln/>
        </p:spPr>
        <p:txBody>
          <a:bodyPr wrap="square" lIns="0" tIns="0" rIns="0" bIns="0" rtlCol="0" anchor="t"/>
          <a:lstStyle/>
          <a:p>
            <a:pPr indent="0" marL="0">
              <a:lnSpc>
                <a:spcPct val="102000"/>
              </a:lnSpc>
              <a:buNone/>
            </a:pPr>
            <a:r>
              <a:rPr lang="en-US" sz="1650" dirty="0">
                <a:solidFill>
                  <a:srgbClr val="E7EFF5"/>
                </a:solidFill>
                <a:latin typeface="Arial" pitchFamily="34" charset="0"/>
                <a:ea typeface="Arial" pitchFamily="34" charset="-122"/>
                <a:cs typeface="Arial" pitchFamily="34" charset="-120"/>
              </a:rPr>
              <a:t>We are holding off on final payments while these issues are unresolved.</a:t>
            </a:r>
            <a:endParaRPr lang="en-US" sz="1650" dirty="0"/>
          </a:p>
        </p:txBody>
      </p:sp>
      <p:sp>
        <p:nvSpPr>
          <p:cNvPr id="11" name="Shape 9"/>
          <p:cNvSpPr/>
          <p:nvPr/>
        </p:nvSpPr>
        <p:spPr>
          <a:xfrm>
            <a:off x="640080" y="4032504"/>
            <a:ext cx="118872" cy="118872"/>
          </a:xfrm>
          <a:prstGeom prst="ellipse">
            <a:avLst/>
          </a:prstGeom>
          <a:solidFill>
            <a:srgbClr val="C9A227"/>
          </a:solidFill>
          <a:ln/>
        </p:spPr>
      </p:sp>
      <p:sp>
        <p:nvSpPr>
          <p:cNvPr id="12" name="Text 10"/>
          <p:cNvSpPr/>
          <p:nvPr/>
        </p:nvSpPr>
        <p:spPr>
          <a:xfrm>
            <a:off x="932688" y="3895344"/>
            <a:ext cx="10497312" cy="713232"/>
          </a:xfrm>
          <a:prstGeom prst="rect">
            <a:avLst/>
          </a:prstGeom>
          <a:noFill/>
          <a:ln/>
        </p:spPr>
        <p:txBody>
          <a:bodyPr wrap="square" lIns="0" tIns="0" rIns="0" bIns="0" rtlCol="0" anchor="t"/>
          <a:lstStyle/>
          <a:p>
            <a:pPr indent="0" marL="0">
              <a:lnSpc>
                <a:spcPct val="102000"/>
              </a:lnSpc>
              <a:buNone/>
            </a:pPr>
            <a:r>
              <a:rPr lang="en-US" sz="1650" dirty="0">
                <a:solidFill>
                  <a:srgbClr val="E7EFF5"/>
                </a:solidFill>
                <a:latin typeface="Arial" pitchFamily="34" charset="0"/>
                <a:ea typeface="Arial" pitchFamily="34" charset="-122"/>
                <a:cs typeface="Arial" pitchFamily="34" charset="-120"/>
              </a:rPr>
              <a:t>We are pursuing the parties responsible for the design and the installation.</a:t>
            </a:r>
            <a:endParaRPr lang="en-US" sz="1650" dirty="0"/>
          </a:p>
        </p:txBody>
      </p:sp>
      <p:sp>
        <p:nvSpPr>
          <p:cNvPr id="13" name="Shape 11"/>
          <p:cNvSpPr/>
          <p:nvPr/>
        </p:nvSpPr>
        <p:spPr>
          <a:xfrm>
            <a:off x="640080" y="4745736"/>
            <a:ext cx="118872" cy="118872"/>
          </a:xfrm>
          <a:prstGeom prst="ellipse">
            <a:avLst/>
          </a:prstGeom>
          <a:solidFill>
            <a:srgbClr val="C9A227"/>
          </a:solidFill>
          <a:ln/>
        </p:spPr>
      </p:sp>
      <p:sp>
        <p:nvSpPr>
          <p:cNvPr id="14" name="Text 12"/>
          <p:cNvSpPr/>
          <p:nvPr/>
        </p:nvSpPr>
        <p:spPr>
          <a:xfrm>
            <a:off x="932688" y="4608576"/>
            <a:ext cx="10497312" cy="713232"/>
          </a:xfrm>
          <a:prstGeom prst="rect">
            <a:avLst/>
          </a:prstGeom>
          <a:noFill/>
          <a:ln/>
        </p:spPr>
        <p:txBody>
          <a:bodyPr wrap="square" lIns="0" tIns="0" rIns="0" bIns="0" rtlCol="0" anchor="t"/>
          <a:lstStyle/>
          <a:p>
            <a:pPr indent="0" marL="0">
              <a:lnSpc>
                <a:spcPct val="102000"/>
              </a:lnSpc>
              <a:buNone/>
            </a:pPr>
            <a:r>
              <a:rPr lang="en-US" sz="1650" dirty="0">
                <a:solidFill>
                  <a:srgbClr val="E7EFF5"/>
                </a:solidFill>
                <a:latin typeface="Arial" pitchFamily="34" charset="0"/>
                <a:ea typeface="Arial" pitchFamily="34" charset="-122"/>
                <a:cs typeface="Arial" pitchFamily="34" charset="-120"/>
              </a:rPr>
              <a:t>Our goal is a roof that is properly repaired at the responsible parties' expense, not yours, wherever possible.</a:t>
            </a:r>
            <a:endParaRPr lang="en-US" sz="1650" dirty="0"/>
          </a:p>
        </p:txBody>
      </p:sp>
      <p:sp>
        <p:nvSpPr>
          <p:cNvPr id="15" name="Text 13"/>
          <p:cNvSpPr/>
          <p:nvPr/>
        </p:nvSpPr>
        <p:spPr>
          <a:xfrm>
            <a:off x="11521440" y="6400800"/>
            <a:ext cx="365760" cy="274320"/>
          </a:xfrm>
          <a:prstGeom prst="rect">
            <a:avLst/>
          </a:prstGeom>
          <a:noFill/>
          <a:ln/>
        </p:spPr>
        <p:txBody>
          <a:bodyPr wrap="square" rtlCol="0" anchor="ctr"/>
          <a:lstStyle/>
          <a:p>
            <a:pPr algn="r" indent="0" marL="0">
              <a:buNone/>
            </a:pPr>
            <a:r>
              <a:rPr lang="en-US" sz="1000" dirty="0">
                <a:solidFill>
                  <a:srgbClr val="5B6B76"/>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0080" y="502920"/>
            <a:ext cx="10058400" cy="320040"/>
          </a:xfrm>
          <a:prstGeom prst="rect">
            <a:avLst/>
          </a:prstGeom>
          <a:noFill/>
          <a:ln/>
        </p:spPr>
        <p:txBody>
          <a:bodyPr wrap="square" lIns="0" tIns="0" rIns="0" bIns="0" rtlCol="0" anchor="ctr"/>
          <a:lstStyle/>
          <a:p>
            <a:pPr indent="0" marL="0">
              <a:buNone/>
            </a:pPr>
            <a:r>
              <a:rPr lang="en-US" sz="1250" b="1" spc="300" kern="0" dirty="0">
                <a:solidFill>
                  <a:srgbClr val="1C7293"/>
                </a:solidFill>
                <a:latin typeface="Arial" pitchFamily="34" charset="0"/>
                <a:ea typeface="Arial" pitchFamily="34" charset="-122"/>
                <a:cs typeface="Arial" pitchFamily="34" charset="-120"/>
              </a:rPr>
              <a:t>HOW OWNERS CAN HELP</a:t>
            </a:r>
            <a:endParaRPr lang="en-US" sz="1250" dirty="0"/>
          </a:p>
        </p:txBody>
      </p:sp>
      <p:sp>
        <p:nvSpPr>
          <p:cNvPr id="3" name="Text 1"/>
          <p:cNvSpPr/>
          <p:nvPr/>
        </p:nvSpPr>
        <p:spPr>
          <a:xfrm>
            <a:off x="640080" y="841248"/>
            <a:ext cx="10881360" cy="914400"/>
          </a:xfrm>
          <a:prstGeom prst="rect">
            <a:avLst/>
          </a:prstGeom>
          <a:noFill/>
          <a:ln/>
        </p:spPr>
        <p:txBody>
          <a:bodyPr wrap="square" lIns="0" tIns="0" rIns="0" bIns="0" rtlCol="0" anchor="ctr"/>
          <a:lstStyle/>
          <a:p>
            <a:pPr indent="0" marL="0">
              <a:lnSpc>
                <a:spcPct val="98000"/>
              </a:lnSpc>
              <a:buNone/>
            </a:pPr>
            <a:r>
              <a:rPr lang="en-US" sz="3000" b="1" dirty="0">
                <a:solidFill>
                  <a:srgbClr val="13294B"/>
                </a:solidFill>
                <a:latin typeface="Cambria" pitchFamily="34" charset="0"/>
                <a:ea typeface="Cambria" pitchFamily="34" charset="-122"/>
                <a:cs typeface="Cambria" pitchFamily="34" charset="-120"/>
              </a:rPr>
              <a:t>What we ask of you</a:t>
            </a:r>
            <a:endParaRPr lang="en-US" sz="3000" dirty="0"/>
          </a:p>
        </p:txBody>
      </p:sp>
      <p:sp>
        <p:nvSpPr>
          <p:cNvPr id="4" name="Shape 2"/>
          <p:cNvSpPr/>
          <p:nvPr/>
        </p:nvSpPr>
        <p:spPr>
          <a:xfrm>
            <a:off x="640080" y="1892808"/>
            <a:ext cx="118872" cy="118872"/>
          </a:xfrm>
          <a:prstGeom prst="ellipse">
            <a:avLst/>
          </a:prstGeom>
          <a:solidFill>
            <a:srgbClr val="1C7293"/>
          </a:solidFill>
          <a:ln/>
        </p:spPr>
      </p:sp>
      <p:sp>
        <p:nvSpPr>
          <p:cNvPr id="5" name="Text 3"/>
          <p:cNvSpPr/>
          <p:nvPr/>
        </p:nvSpPr>
        <p:spPr>
          <a:xfrm>
            <a:off x="932688" y="1755648"/>
            <a:ext cx="6291072" cy="658368"/>
          </a:xfrm>
          <a:prstGeom prst="rect">
            <a:avLst/>
          </a:prstGeom>
          <a:noFill/>
          <a:ln/>
        </p:spPr>
        <p:txBody>
          <a:bodyPr wrap="square" lIns="0" tIns="0" rIns="0" bIns="0" rtlCol="0" anchor="t"/>
          <a:lstStyle/>
          <a:p>
            <a:pPr indent="0" marL="0">
              <a:lnSpc>
                <a:spcPct val="102000"/>
              </a:lnSpc>
              <a:buNone/>
            </a:pPr>
            <a:r>
              <a:rPr lang="en-US" sz="1650" dirty="0">
                <a:solidFill>
                  <a:srgbClr val="23303A"/>
                </a:solidFill>
                <a:latin typeface="Arial" pitchFamily="34" charset="0"/>
                <a:ea typeface="Arial" pitchFamily="34" charset="-122"/>
                <a:cs typeface="Arial" pitchFamily="34" charset="-120"/>
              </a:rPr>
              <a:t>Report any interior leaks, stains, or water promptly to the Board.</a:t>
            </a:r>
            <a:endParaRPr lang="en-US" sz="1650" dirty="0"/>
          </a:p>
        </p:txBody>
      </p:sp>
      <p:sp>
        <p:nvSpPr>
          <p:cNvPr id="6" name="Shape 4"/>
          <p:cNvSpPr/>
          <p:nvPr/>
        </p:nvSpPr>
        <p:spPr>
          <a:xfrm>
            <a:off x="640080" y="2551176"/>
            <a:ext cx="118872" cy="118872"/>
          </a:xfrm>
          <a:prstGeom prst="ellipse">
            <a:avLst/>
          </a:prstGeom>
          <a:solidFill>
            <a:srgbClr val="1C7293"/>
          </a:solidFill>
          <a:ln/>
        </p:spPr>
      </p:sp>
      <p:sp>
        <p:nvSpPr>
          <p:cNvPr id="7" name="Text 5"/>
          <p:cNvSpPr/>
          <p:nvPr/>
        </p:nvSpPr>
        <p:spPr>
          <a:xfrm>
            <a:off x="932688" y="2414016"/>
            <a:ext cx="6291072" cy="658368"/>
          </a:xfrm>
          <a:prstGeom prst="rect">
            <a:avLst/>
          </a:prstGeom>
          <a:noFill/>
          <a:ln/>
        </p:spPr>
        <p:txBody>
          <a:bodyPr wrap="square" lIns="0" tIns="0" rIns="0" bIns="0" rtlCol="0" anchor="t"/>
          <a:lstStyle/>
          <a:p>
            <a:pPr indent="0" marL="0">
              <a:lnSpc>
                <a:spcPct val="102000"/>
              </a:lnSpc>
              <a:buNone/>
            </a:pPr>
            <a:r>
              <a:rPr lang="en-US" sz="1650" dirty="0">
                <a:solidFill>
                  <a:srgbClr val="23303A"/>
                </a:solidFill>
                <a:latin typeface="Arial" pitchFamily="34" charset="0"/>
                <a:ea typeface="Arial" pitchFamily="34" charset="-122"/>
                <a:cs typeface="Arial" pitchFamily="34" charset="-120"/>
              </a:rPr>
              <a:t>Bear with us. Doing this carefully protects everyone's investment.</a:t>
            </a:r>
            <a:endParaRPr lang="en-US" sz="1650" dirty="0"/>
          </a:p>
        </p:txBody>
      </p:sp>
      <p:sp>
        <p:nvSpPr>
          <p:cNvPr id="8" name="Shape 6"/>
          <p:cNvSpPr/>
          <p:nvPr/>
        </p:nvSpPr>
        <p:spPr>
          <a:xfrm>
            <a:off x="640080" y="3209544"/>
            <a:ext cx="118872" cy="118872"/>
          </a:xfrm>
          <a:prstGeom prst="ellipse">
            <a:avLst/>
          </a:prstGeom>
          <a:solidFill>
            <a:srgbClr val="1C7293"/>
          </a:solidFill>
          <a:ln/>
        </p:spPr>
      </p:sp>
      <p:sp>
        <p:nvSpPr>
          <p:cNvPr id="9" name="Text 7"/>
          <p:cNvSpPr/>
          <p:nvPr/>
        </p:nvSpPr>
        <p:spPr>
          <a:xfrm>
            <a:off x="932688" y="3072384"/>
            <a:ext cx="6291072" cy="658368"/>
          </a:xfrm>
          <a:prstGeom prst="rect">
            <a:avLst/>
          </a:prstGeom>
          <a:noFill/>
          <a:ln/>
        </p:spPr>
        <p:txBody>
          <a:bodyPr wrap="square" lIns="0" tIns="0" rIns="0" bIns="0" rtlCol="0" anchor="t"/>
          <a:lstStyle/>
          <a:p>
            <a:pPr indent="0" marL="0">
              <a:lnSpc>
                <a:spcPct val="102000"/>
              </a:lnSpc>
              <a:buNone/>
            </a:pPr>
            <a:r>
              <a:rPr lang="en-US" sz="1650" dirty="0">
                <a:solidFill>
                  <a:srgbClr val="23303A"/>
                </a:solidFill>
                <a:latin typeface="Arial" pitchFamily="34" charset="0"/>
                <a:ea typeface="Arial" pitchFamily="34" charset="-122"/>
                <a:cs typeface="Arial" pitchFamily="34" charset="-120"/>
              </a:rPr>
              <a:t>Bring questions to the Board; we will keep you updated as things progress.</a:t>
            </a:r>
            <a:endParaRPr lang="en-US" sz="1650" dirty="0"/>
          </a:p>
        </p:txBody>
      </p:sp>
      <p:sp>
        <p:nvSpPr>
          <p:cNvPr id="10" name="Shape 8"/>
          <p:cNvSpPr/>
          <p:nvPr/>
        </p:nvSpPr>
        <p:spPr>
          <a:xfrm>
            <a:off x="7589520" y="1783080"/>
            <a:ext cx="3931920" cy="3840480"/>
          </a:xfrm>
          <a:prstGeom prst="roundRect">
            <a:avLst>
              <a:gd name="adj" fmla="val 2857"/>
            </a:avLst>
          </a:prstGeom>
          <a:solidFill>
            <a:srgbClr val="F4F7FA"/>
          </a:solidFill>
          <a:ln w="12700">
            <a:solidFill>
              <a:srgbClr val="D5DEE6"/>
            </a:solidFill>
            <a:prstDash val="solid"/>
          </a:ln>
        </p:spPr>
      </p:sp>
      <p:sp>
        <p:nvSpPr>
          <p:cNvPr id="11" name="Text 9"/>
          <p:cNvSpPr/>
          <p:nvPr/>
        </p:nvSpPr>
        <p:spPr>
          <a:xfrm>
            <a:off x="7863840" y="2057400"/>
            <a:ext cx="3383280" cy="365760"/>
          </a:xfrm>
          <a:prstGeom prst="rect">
            <a:avLst/>
          </a:prstGeom>
          <a:noFill/>
          <a:ln/>
        </p:spPr>
        <p:txBody>
          <a:bodyPr wrap="square" lIns="0" tIns="0" rIns="0" bIns="0" rtlCol="0" anchor="ctr"/>
          <a:lstStyle/>
          <a:p>
            <a:pPr indent="0" marL="0">
              <a:buNone/>
            </a:pPr>
            <a:r>
              <a:rPr lang="en-US" sz="1250" b="1" spc="100" kern="0" dirty="0">
                <a:solidFill>
                  <a:srgbClr val="1C7293"/>
                </a:solidFill>
                <a:latin typeface="Arial" pitchFamily="34" charset="0"/>
                <a:ea typeface="Arial" pitchFamily="34" charset="-122"/>
                <a:cs typeface="Arial" pitchFamily="34" charset="-120"/>
              </a:rPr>
              <a:t>A note on these findings</a:t>
            </a:r>
            <a:endParaRPr lang="en-US" sz="1250" dirty="0"/>
          </a:p>
        </p:txBody>
      </p:sp>
      <p:sp>
        <p:nvSpPr>
          <p:cNvPr id="12" name="Text 10"/>
          <p:cNvSpPr/>
          <p:nvPr/>
        </p:nvSpPr>
        <p:spPr>
          <a:xfrm>
            <a:off x="7863840" y="2514600"/>
            <a:ext cx="3429000" cy="2011680"/>
          </a:xfrm>
          <a:prstGeom prst="rect">
            <a:avLst/>
          </a:prstGeom>
          <a:noFill/>
          <a:ln/>
        </p:spPr>
        <p:txBody>
          <a:bodyPr wrap="square" lIns="0" tIns="0" rIns="0" bIns="0" rtlCol="0" anchor="ctr"/>
          <a:lstStyle/>
          <a:p>
            <a:pPr indent="0" marL="0">
              <a:lnSpc>
                <a:spcPct val="118000"/>
              </a:lnSpc>
              <a:buNone/>
            </a:pPr>
            <a:r>
              <a:rPr lang="en-US" sz="1350" dirty="0">
                <a:solidFill>
                  <a:srgbClr val="23303A"/>
                </a:solidFill>
                <a:latin typeface="Arial" pitchFamily="34" charset="0"/>
                <a:ea typeface="Arial" pitchFamily="34" charset="-122"/>
                <a:cs typeface="Arial" pitchFamily="34" charset="-120"/>
              </a:rPr>
              <a:t>This summary reflects the independent report of Hutchinson Design Group dated June 18, 2026. The consultant has reserved the right to amend his opinions as more information comes to light.</a:t>
            </a:r>
            <a:endParaRPr lang="en-US" sz="1350" dirty="0"/>
          </a:p>
        </p:txBody>
      </p:sp>
      <p:sp>
        <p:nvSpPr>
          <p:cNvPr id="13" name="Text 11"/>
          <p:cNvSpPr/>
          <p:nvPr/>
        </p:nvSpPr>
        <p:spPr>
          <a:xfrm>
            <a:off x="7863840" y="4892040"/>
            <a:ext cx="3429000" cy="548640"/>
          </a:xfrm>
          <a:prstGeom prst="rect">
            <a:avLst/>
          </a:prstGeom>
          <a:noFill/>
          <a:ln/>
        </p:spPr>
        <p:txBody>
          <a:bodyPr wrap="square" lIns="0" tIns="0" rIns="0" bIns="0" rtlCol="0" anchor="ctr"/>
          <a:lstStyle/>
          <a:p>
            <a:pPr indent="0" marL="0">
              <a:buNone/>
            </a:pPr>
            <a:r>
              <a:rPr lang="en-US" sz="1300" b="1" i="1" dirty="0">
                <a:solidFill>
                  <a:srgbClr val="13294B"/>
                </a:solidFill>
                <a:latin typeface="Arial" pitchFamily="34" charset="0"/>
                <a:ea typeface="Arial" pitchFamily="34" charset="-122"/>
                <a:cs typeface="Arial" pitchFamily="34" charset="-120"/>
              </a:rPr>
              <a:t>Questions? Speak with any Board member.</a:t>
            </a:r>
            <a:endParaRPr lang="en-US" sz="1300" dirty="0"/>
          </a:p>
        </p:txBody>
      </p:sp>
      <p:sp>
        <p:nvSpPr>
          <p:cNvPr id="14" name="Text 12"/>
          <p:cNvSpPr/>
          <p:nvPr/>
        </p:nvSpPr>
        <p:spPr>
          <a:xfrm>
            <a:off x="640080" y="5212080"/>
            <a:ext cx="6400800" cy="548640"/>
          </a:xfrm>
          <a:prstGeom prst="rect">
            <a:avLst/>
          </a:prstGeom>
          <a:noFill/>
          <a:ln/>
        </p:spPr>
        <p:txBody>
          <a:bodyPr wrap="square" lIns="0" tIns="0" rIns="0" bIns="0" rtlCol="0" anchor="ctr"/>
          <a:lstStyle/>
          <a:p>
            <a:pPr indent="0" marL="0">
              <a:buNone/>
            </a:pPr>
            <a:r>
              <a:rPr lang="en-US" sz="1800" i="1" dirty="0">
                <a:solidFill>
                  <a:srgbClr val="13294B"/>
                </a:solidFill>
                <a:latin typeface="Cambria" pitchFamily="34" charset="0"/>
                <a:ea typeface="Cambria" pitchFamily="34" charset="-122"/>
                <a:cs typeface="Cambria" pitchFamily="34" charset="-120"/>
              </a:rPr>
              <a:t>Thank you for your patience and trust.</a:t>
            </a:r>
            <a:endParaRPr lang="en-US" sz="1800" dirty="0"/>
          </a:p>
        </p:txBody>
      </p:sp>
      <p:sp>
        <p:nvSpPr>
          <p:cNvPr id="15" name="Text 13"/>
          <p:cNvSpPr/>
          <p:nvPr/>
        </p:nvSpPr>
        <p:spPr>
          <a:xfrm>
            <a:off x="11521440" y="6400800"/>
            <a:ext cx="365760" cy="274320"/>
          </a:xfrm>
          <a:prstGeom prst="rect">
            <a:avLst/>
          </a:prstGeom>
          <a:noFill/>
          <a:ln/>
        </p:spPr>
        <p:txBody>
          <a:bodyPr wrap="square" rtlCol="0" anchor="ctr"/>
          <a:lstStyle/>
          <a:p>
            <a:pPr algn="r" indent="0" marL="0">
              <a:buNone/>
            </a:pPr>
            <a:r>
              <a:rPr lang="en-US" sz="1000" dirty="0">
                <a:solidFill>
                  <a:srgbClr val="5B6B76"/>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0080" y="502920"/>
            <a:ext cx="10058400" cy="320040"/>
          </a:xfrm>
          <a:prstGeom prst="rect">
            <a:avLst/>
          </a:prstGeom>
          <a:noFill/>
          <a:ln/>
        </p:spPr>
        <p:txBody>
          <a:bodyPr wrap="square" lIns="0" tIns="0" rIns="0" bIns="0" rtlCol="0" anchor="ctr"/>
          <a:lstStyle/>
          <a:p>
            <a:pPr indent="0" marL="0">
              <a:buNone/>
            </a:pPr>
            <a:r>
              <a:rPr lang="en-US" sz="1250" b="1" spc="300" kern="0" dirty="0">
                <a:solidFill>
                  <a:srgbClr val="1C7293"/>
                </a:solidFill>
                <a:latin typeface="Arial" pitchFamily="34" charset="0"/>
                <a:ea typeface="Arial" pitchFamily="34" charset="-122"/>
                <a:cs typeface="Arial" pitchFamily="34" charset="-120"/>
              </a:rPr>
              <a:t>PURPOSE OF THIS UPDATE</a:t>
            </a:r>
            <a:endParaRPr lang="en-US" sz="1250" dirty="0"/>
          </a:p>
        </p:txBody>
      </p:sp>
      <p:sp>
        <p:nvSpPr>
          <p:cNvPr id="3" name="Text 1"/>
          <p:cNvSpPr/>
          <p:nvPr/>
        </p:nvSpPr>
        <p:spPr>
          <a:xfrm>
            <a:off x="640080" y="841248"/>
            <a:ext cx="10881360" cy="914400"/>
          </a:xfrm>
          <a:prstGeom prst="rect">
            <a:avLst/>
          </a:prstGeom>
          <a:noFill/>
          <a:ln/>
        </p:spPr>
        <p:txBody>
          <a:bodyPr wrap="square" lIns="0" tIns="0" rIns="0" bIns="0" rtlCol="0" anchor="ctr"/>
          <a:lstStyle/>
          <a:p>
            <a:pPr indent="0" marL="0">
              <a:lnSpc>
                <a:spcPct val="98000"/>
              </a:lnSpc>
              <a:buNone/>
            </a:pPr>
            <a:r>
              <a:rPr lang="en-US" sz="3000" b="1" dirty="0">
                <a:solidFill>
                  <a:srgbClr val="13294B"/>
                </a:solidFill>
                <a:latin typeface="Cambria" pitchFamily="34" charset="0"/>
                <a:ea typeface="Cambria" pitchFamily="34" charset="-122"/>
                <a:cs typeface="Cambria" pitchFamily="34" charset="-120"/>
              </a:rPr>
              <a:t>Why we've called this meeting</a:t>
            </a:r>
            <a:endParaRPr lang="en-US" sz="3000" dirty="0"/>
          </a:p>
        </p:txBody>
      </p:sp>
      <p:sp>
        <p:nvSpPr>
          <p:cNvPr id="4" name="Text 2"/>
          <p:cNvSpPr/>
          <p:nvPr/>
        </p:nvSpPr>
        <p:spPr>
          <a:xfrm>
            <a:off x="640080" y="1783080"/>
            <a:ext cx="6400800" cy="1280160"/>
          </a:xfrm>
          <a:prstGeom prst="rect">
            <a:avLst/>
          </a:prstGeom>
          <a:noFill/>
          <a:ln/>
        </p:spPr>
        <p:txBody>
          <a:bodyPr wrap="square" lIns="0" tIns="0" rIns="0" bIns="0" rtlCol="0" anchor="ctr"/>
          <a:lstStyle/>
          <a:p>
            <a:pPr indent="0" marL="0">
              <a:lnSpc>
                <a:spcPct val="115000"/>
              </a:lnSpc>
              <a:buNone/>
            </a:pPr>
            <a:r>
              <a:rPr lang="en-US" sz="1650" dirty="0">
                <a:solidFill>
                  <a:srgbClr val="23303A"/>
                </a:solidFill>
                <a:latin typeface="Arial" pitchFamily="34" charset="0"/>
                <a:ea typeface="Arial" pitchFamily="34" charset="-122"/>
                <a:cs typeface="Arial" pitchFamily="34" charset="-120"/>
              </a:rPr>
              <a:t>We want every owner to understand, in plain terms, what is happening with our roof, and to hear it from an independent expert, not just from the parties who did the work.</a:t>
            </a:r>
            <a:endParaRPr lang="en-US" sz="1650" dirty="0"/>
          </a:p>
        </p:txBody>
      </p:sp>
      <p:sp>
        <p:nvSpPr>
          <p:cNvPr id="5" name="Shape 3"/>
          <p:cNvSpPr/>
          <p:nvPr/>
        </p:nvSpPr>
        <p:spPr>
          <a:xfrm>
            <a:off x="640080" y="3264408"/>
            <a:ext cx="118872" cy="118872"/>
          </a:xfrm>
          <a:prstGeom prst="ellipse">
            <a:avLst/>
          </a:prstGeom>
          <a:solidFill>
            <a:srgbClr val="1C7293"/>
          </a:solidFill>
          <a:ln/>
        </p:spPr>
      </p:sp>
      <p:sp>
        <p:nvSpPr>
          <p:cNvPr id="6" name="Text 4"/>
          <p:cNvSpPr/>
          <p:nvPr/>
        </p:nvSpPr>
        <p:spPr>
          <a:xfrm>
            <a:off x="932688" y="3127248"/>
            <a:ext cx="6108192" cy="603504"/>
          </a:xfrm>
          <a:prstGeom prst="rect">
            <a:avLst/>
          </a:prstGeom>
          <a:noFill/>
          <a:ln/>
        </p:spPr>
        <p:txBody>
          <a:bodyPr wrap="square" lIns="0" tIns="0" rIns="0" bIns="0" rtlCol="0" anchor="t"/>
          <a:lstStyle/>
          <a:p>
            <a:pPr indent="0" marL="0">
              <a:lnSpc>
                <a:spcPct val="102000"/>
              </a:lnSpc>
              <a:buNone/>
            </a:pPr>
            <a:r>
              <a:rPr lang="en-US" sz="1600" dirty="0">
                <a:solidFill>
                  <a:srgbClr val="23303A"/>
                </a:solidFill>
                <a:latin typeface="Arial" pitchFamily="34" charset="0"/>
                <a:ea typeface="Arial" pitchFamily="34" charset="-122"/>
                <a:cs typeface="Arial" pitchFamily="34" charset="-120"/>
              </a:rPr>
              <a:t>Our 2025 roof replacement has developed problems.</a:t>
            </a:r>
            <a:endParaRPr lang="en-US" sz="1600" dirty="0"/>
          </a:p>
        </p:txBody>
      </p:sp>
      <p:sp>
        <p:nvSpPr>
          <p:cNvPr id="7" name="Shape 5"/>
          <p:cNvSpPr/>
          <p:nvPr/>
        </p:nvSpPr>
        <p:spPr>
          <a:xfrm>
            <a:off x="640080" y="3867912"/>
            <a:ext cx="118872" cy="118872"/>
          </a:xfrm>
          <a:prstGeom prst="ellipse">
            <a:avLst/>
          </a:prstGeom>
          <a:solidFill>
            <a:srgbClr val="1C7293"/>
          </a:solidFill>
          <a:ln/>
        </p:spPr>
      </p:sp>
      <p:sp>
        <p:nvSpPr>
          <p:cNvPr id="8" name="Text 6"/>
          <p:cNvSpPr/>
          <p:nvPr/>
        </p:nvSpPr>
        <p:spPr>
          <a:xfrm>
            <a:off x="932688" y="3730752"/>
            <a:ext cx="6108192" cy="603504"/>
          </a:xfrm>
          <a:prstGeom prst="rect">
            <a:avLst/>
          </a:prstGeom>
          <a:noFill/>
          <a:ln/>
        </p:spPr>
        <p:txBody>
          <a:bodyPr wrap="square" lIns="0" tIns="0" rIns="0" bIns="0" rtlCol="0" anchor="t"/>
          <a:lstStyle/>
          <a:p>
            <a:pPr indent="0" marL="0">
              <a:lnSpc>
                <a:spcPct val="102000"/>
              </a:lnSpc>
              <a:buNone/>
            </a:pPr>
            <a:r>
              <a:rPr lang="en-US" sz="1600" dirty="0">
                <a:solidFill>
                  <a:srgbClr val="23303A"/>
                </a:solidFill>
                <a:latin typeface="Arial" pitchFamily="34" charset="0"/>
                <a:ea typeface="Arial" pitchFamily="34" charset="-122"/>
                <a:cs typeface="Arial" pitchFamily="34" charset="-120"/>
              </a:rPr>
              <a:t>The Board hired an independent engineer to find the facts.</a:t>
            </a:r>
            <a:endParaRPr lang="en-US" sz="1600" dirty="0"/>
          </a:p>
        </p:txBody>
      </p:sp>
      <p:sp>
        <p:nvSpPr>
          <p:cNvPr id="9" name="Shape 7"/>
          <p:cNvSpPr/>
          <p:nvPr/>
        </p:nvSpPr>
        <p:spPr>
          <a:xfrm>
            <a:off x="640080" y="4471416"/>
            <a:ext cx="118872" cy="118872"/>
          </a:xfrm>
          <a:prstGeom prst="ellipse">
            <a:avLst/>
          </a:prstGeom>
          <a:solidFill>
            <a:srgbClr val="1C7293"/>
          </a:solidFill>
          <a:ln/>
        </p:spPr>
      </p:sp>
      <p:sp>
        <p:nvSpPr>
          <p:cNvPr id="10" name="Text 8"/>
          <p:cNvSpPr/>
          <p:nvPr/>
        </p:nvSpPr>
        <p:spPr>
          <a:xfrm>
            <a:off x="932688" y="4334256"/>
            <a:ext cx="6108192" cy="603504"/>
          </a:xfrm>
          <a:prstGeom prst="rect">
            <a:avLst/>
          </a:prstGeom>
          <a:noFill/>
          <a:ln/>
        </p:spPr>
        <p:txBody>
          <a:bodyPr wrap="square" lIns="0" tIns="0" rIns="0" bIns="0" rtlCol="0" anchor="t"/>
          <a:lstStyle/>
          <a:p>
            <a:pPr indent="0" marL="0">
              <a:lnSpc>
                <a:spcPct val="102000"/>
              </a:lnSpc>
              <a:buNone/>
            </a:pPr>
            <a:r>
              <a:rPr lang="en-US" sz="1600" dirty="0">
                <a:solidFill>
                  <a:srgbClr val="23303A"/>
                </a:solidFill>
                <a:latin typeface="Arial" pitchFamily="34" charset="0"/>
                <a:ea typeface="Arial" pitchFamily="34" charset="-122"/>
                <a:cs typeface="Arial" pitchFamily="34" charset="-120"/>
              </a:rPr>
              <a:t>This presentation summarizes what that engineer found.</a:t>
            </a:r>
            <a:endParaRPr lang="en-US" sz="1600" dirty="0"/>
          </a:p>
        </p:txBody>
      </p:sp>
      <p:sp>
        <p:nvSpPr>
          <p:cNvPr id="11" name="Shape 9"/>
          <p:cNvSpPr/>
          <p:nvPr/>
        </p:nvSpPr>
        <p:spPr>
          <a:xfrm>
            <a:off x="640080" y="5074920"/>
            <a:ext cx="118872" cy="118872"/>
          </a:xfrm>
          <a:prstGeom prst="ellipse">
            <a:avLst/>
          </a:prstGeom>
          <a:solidFill>
            <a:srgbClr val="1C7293"/>
          </a:solidFill>
          <a:ln/>
        </p:spPr>
      </p:sp>
      <p:sp>
        <p:nvSpPr>
          <p:cNvPr id="12" name="Text 10"/>
          <p:cNvSpPr/>
          <p:nvPr/>
        </p:nvSpPr>
        <p:spPr>
          <a:xfrm>
            <a:off x="932688" y="4937760"/>
            <a:ext cx="6108192" cy="603504"/>
          </a:xfrm>
          <a:prstGeom prst="rect">
            <a:avLst/>
          </a:prstGeom>
          <a:noFill/>
          <a:ln/>
        </p:spPr>
        <p:txBody>
          <a:bodyPr wrap="square" lIns="0" tIns="0" rIns="0" bIns="0" rtlCol="0" anchor="t"/>
          <a:lstStyle/>
          <a:p>
            <a:pPr indent="0" marL="0">
              <a:lnSpc>
                <a:spcPct val="102000"/>
              </a:lnSpc>
              <a:buNone/>
            </a:pPr>
            <a:r>
              <a:rPr lang="en-US" sz="1600" dirty="0">
                <a:solidFill>
                  <a:srgbClr val="23303A"/>
                </a:solidFill>
                <a:latin typeface="Arial" pitchFamily="34" charset="0"/>
                <a:ea typeface="Arial" pitchFamily="34" charset="-122"/>
                <a:cs typeface="Arial" pitchFamily="34" charset="-120"/>
              </a:rPr>
              <a:t>We'll also explain what the Board is doing to protect the Association.</a:t>
            </a:r>
            <a:endParaRPr lang="en-US" sz="1600" dirty="0"/>
          </a:p>
        </p:txBody>
      </p:sp>
      <p:sp>
        <p:nvSpPr>
          <p:cNvPr id="13" name="Shape 11"/>
          <p:cNvSpPr/>
          <p:nvPr/>
        </p:nvSpPr>
        <p:spPr>
          <a:xfrm>
            <a:off x="7498080" y="1783080"/>
            <a:ext cx="4023360" cy="4114800"/>
          </a:xfrm>
          <a:prstGeom prst="roundRect">
            <a:avLst>
              <a:gd name="adj" fmla="val 2727"/>
            </a:avLst>
          </a:prstGeom>
          <a:solidFill>
            <a:srgbClr val="13294B"/>
          </a:solidFill>
          <a:ln/>
          <a:effectLst>
            <a:outerShdw sx="100000" sy="100000" kx="0" ky="0" algn="bl" rotWithShape="0" blurRad="101600" dist="38100" dir="5400000">
              <a:srgbClr val="000000">
                <a:alpha val="18000"/>
              </a:srgbClr>
            </a:outerShdw>
          </a:effectLst>
        </p:spPr>
      </p:sp>
      <p:sp>
        <p:nvSpPr>
          <p:cNvPr id="14" name="Text 12"/>
          <p:cNvSpPr/>
          <p:nvPr/>
        </p:nvSpPr>
        <p:spPr>
          <a:xfrm>
            <a:off x="7818120" y="2103120"/>
            <a:ext cx="3383280" cy="320040"/>
          </a:xfrm>
          <a:prstGeom prst="rect">
            <a:avLst/>
          </a:prstGeom>
          <a:noFill/>
          <a:ln/>
        </p:spPr>
        <p:txBody>
          <a:bodyPr wrap="square" lIns="0" tIns="0" rIns="0" bIns="0" rtlCol="0" anchor="ctr"/>
          <a:lstStyle/>
          <a:p>
            <a:pPr indent="0" marL="0">
              <a:buNone/>
            </a:pPr>
            <a:r>
              <a:rPr lang="en-US" sz="1200" b="1" spc="200" kern="0" dirty="0">
                <a:solidFill>
                  <a:srgbClr val="9FB8CC"/>
                </a:solidFill>
                <a:latin typeface="Arial" pitchFamily="34" charset="0"/>
                <a:ea typeface="Arial" pitchFamily="34" charset="-122"/>
                <a:cs typeface="Arial" pitchFamily="34" charset="-120"/>
              </a:rPr>
              <a:t>OUR INDEPENDENT EXPERT</a:t>
            </a:r>
            <a:endParaRPr lang="en-US" sz="1200" dirty="0"/>
          </a:p>
        </p:txBody>
      </p:sp>
      <p:sp>
        <p:nvSpPr>
          <p:cNvPr id="15" name="Text 13"/>
          <p:cNvSpPr/>
          <p:nvPr/>
        </p:nvSpPr>
        <p:spPr>
          <a:xfrm>
            <a:off x="7818120" y="2514600"/>
            <a:ext cx="3429000" cy="640080"/>
          </a:xfrm>
          <a:prstGeom prst="rect">
            <a:avLst/>
          </a:prstGeom>
          <a:noFill/>
          <a:ln/>
        </p:spPr>
        <p:txBody>
          <a:bodyPr wrap="square" lIns="0" tIns="0" rIns="0" bIns="0" rtlCol="0" anchor="ctr"/>
          <a:lstStyle/>
          <a:p>
            <a:pPr indent="0" marL="0">
              <a:lnSpc>
                <a:spcPct val="95000"/>
              </a:lnSpc>
              <a:buNone/>
            </a:pPr>
            <a:r>
              <a:rPr lang="en-US" sz="2100" b="1" dirty="0">
                <a:solidFill>
                  <a:srgbClr val="FFFFFF"/>
                </a:solidFill>
                <a:latin typeface="Cambria" pitchFamily="34" charset="0"/>
                <a:ea typeface="Cambria" pitchFamily="34" charset="-122"/>
                <a:cs typeface="Cambria" pitchFamily="34" charset="-120"/>
              </a:rPr>
              <a:t>Hutchinson Design Group, Ltd.</a:t>
            </a:r>
            <a:endParaRPr lang="en-US" sz="2100" dirty="0"/>
          </a:p>
        </p:txBody>
      </p:sp>
      <p:sp>
        <p:nvSpPr>
          <p:cNvPr id="16" name="Text 14"/>
          <p:cNvSpPr/>
          <p:nvPr/>
        </p:nvSpPr>
        <p:spPr>
          <a:xfrm>
            <a:off x="7818120" y="3246120"/>
            <a:ext cx="3383280" cy="1371600"/>
          </a:xfrm>
          <a:prstGeom prst="rect">
            <a:avLst/>
          </a:prstGeom>
          <a:noFill/>
          <a:ln/>
        </p:spPr>
        <p:txBody>
          <a:bodyPr wrap="square" lIns="0" tIns="0" rIns="0" bIns="0" rtlCol="0" anchor="ctr"/>
          <a:lstStyle/>
          <a:p>
            <a:pPr indent="0" marL="0">
              <a:lnSpc>
                <a:spcPct val="112000"/>
              </a:lnSpc>
              <a:buNone/>
            </a:pPr>
            <a:r>
              <a:rPr lang="en-US" sz="1350" b="1" dirty="0">
                <a:solidFill>
                  <a:srgbClr val="E7EFF5"/>
                </a:solidFill>
                <a:latin typeface="Arial" pitchFamily="34" charset="0"/>
                <a:ea typeface="Arial" pitchFamily="34" charset="-122"/>
                <a:cs typeface="Arial" pitchFamily="34" charset="-120"/>
              </a:rPr>
              <a:t>Thomas W. Hutchinson, AIA, RRC</a:t>
            </a:r>
            <a:endParaRPr lang="en-US" sz="1350" dirty="0"/>
          </a:p>
          <a:p>
            <a:pPr indent="0" marL="0">
              <a:lnSpc>
                <a:spcPct val="112000"/>
              </a:lnSpc>
              <a:buNone/>
            </a:pPr>
            <a:r>
              <a:rPr lang="en-US" sz="1350" dirty="0">
                <a:solidFill>
                  <a:srgbClr val="CFE0EC"/>
                </a:solidFill>
                <a:latin typeface="Arial" pitchFamily="34" charset="0"/>
                <a:ea typeface="Arial" pitchFamily="34" charset="-122"/>
                <a:cs typeface="Arial" pitchFamily="34" charset="-120"/>
              </a:rPr>
              <a:t>Building-envelope consultant with no connection to the design or construction of our roof.</a:t>
            </a:r>
            <a:endParaRPr lang="en-US" sz="1350" dirty="0"/>
          </a:p>
        </p:txBody>
      </p:sp>
      <p:sp>
        <p:nvSpPr>
          <p:cNvPr id="17" name="Text 15"/>
          <p:cNvSpPr/>
          <p:nvPr/>
        </p:nvSpPr>
        <p:spPr>
          <a:xfrm>
            <a:off x="7818120" y="5257800"/>
            <a:ext cx="3383280" cy="548640"/>
          </a:xfrm>
          <a:prstGeom prst="rect">
            <a:avLst/>
          </a:prstGeom>
          <a:noFill/>
          <a:ln/>
        </p:spPr>
        <p:txBody>
          <a:bodyPr wrap="square" lIns="0" tIns="0" rIns="0" bIns="0" rtlCol="0" anchor="ctr"/>
          <a:lstStyle/>
          <a:p>
            <a:pPr indent="0" marL="0">
              <a:buNone/>
            </a:pPr>
            <a:r>
              <a:rPr lang="en-US" sz="1200" i="1" dirty="0">
                <a:solidFill>
                  <a:srgbClr val="9FB8CC"/>
                </a:solidFill>
                <a:latin typeface="Arial" pitchFamily="34" charset="0"/>
                <a:ea typeface="Arial" pitchFamily="34" charset="-122"/>
                <a:cs typeface="Arial" pitchFamily="34" charset="-120"/>
              </a:rPr>
              <a:t>Roof inspected June 3, 2026 · Report issued June 18, 2026</a:t>
            </a:r>
            <a:endParaRPr lang="en-US" sz="1200" dirty="0"/>
          </a:p>
        </p:txBody>
      </p:sp>
      <p:sp>
        <p:nvSpPr>
          <p:cNvPr id="18" name="Text 16"/>
          <p:cNvSpPr/>
          <p:nvPr/>
        </p:nvSpPr>
        <p:spPr>
          <a:xfrm>
            <a:off x="11521440" y="6400800"/>
            <a:ext cx="365760" cy="274320"/>
          </a:xfrm>
          <a:prstGeom prst="rect">
            <a:avLst/>
          </a:prstGeom>
          <a:noFill/>
          <a:ln/>
        </p:spPr>
        <p:txBody>
          <a:bodyPr wrap="square" rtlCol="0" anchor="ctr"/>
          <a:lstStyle/>
          <a:p>
            <a:pPr algn="r" indent="0" marL="0">
              <a:buNone/>
            </a:pPr>
            <a:r>
              <a:rPr lang="en-US" sz="1000" dirty="0">
                <a:solidFill>
                  <a:srgbClr val="5B6B76"/>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0080" y="502920"/>
            <a:ext cx="10058400" cy="320040"/>
          </a:xfrm>
          <a:prstGeom prst="rect">
            <a:avLst/>
          </a:prstGeom>
          <a:noFill/>
          <a:ln/>
        </p:spPr>
        <p:txBody>
          <a:bodyPr wrap="square" lIns="0" tIns="0" rIns="0" bIns="0" rtlCol="0" anchor="ctr"/>
          <a:lstStyle/>
          <a:p>
            <a:pPr indent="0" marL="0">
              <a:buNone/>
            </a:pPr>
            <a:r>
              <a:rPr lang="en-US" sz="1250" b="1" spc="300" kern="0" dirty="0">
                <a:solidFill>
                  <a:srgbClr val="1C7293"/>
                </a:solidFill>
                <a:latin typeface="Arial" pitchFamily="34" charset="0"/>
                <a:ea typeface="Arial" pitchFamily="34" charset="-122"/>
                <a:cs typeface="Arial" pitchFamily="34" charset="-120"/>
              </a:rPr>
              <a:t>BACKGROUND</a:t>
            </a:r>
            <a:endParaRPr lang="en-US" sz="1250" dirty="0"/>
          </a:p>
        </p:txBody>
      </p:sp>
      <p:sp>
        <p:nvSpPr>
          <p:cNvPr id="3" name="Text 1"/>
          <p:cNvSpPr/>
          <p:nvPr/>
        </p:nvSpPr>
        <p:spPr>
          <a:xfrm>
            <a:off x="640080" y="841248"/>
            <a:ext cx="10881360" cy="914400"/>
          </a:xfrm>
          <a:prstGeom prst="rect">
            <a:avLst/>
          </a:prstGeom>
          <a:noFill/>
          <a:ln/>
        </p:spPr>
        <p:txBody>
          <a:bodyPr wrap="square" lIns="0" tIns="0" rIns="0" bIns="0" rtlCol="0" anchor="ctr"/>
          <a:lstStyle/>
          <a:p>
            <a:pPr indent="0" marL="0">
              <a:lnSpc>
                <a:spcPct val="98000"/>
              </a:lnSpc>
              <a:buNone/>
            </a:pPr>
            <a:r>
              <a:rPr lang="en-US" sz="3000" b="1" dirty="0">
                <a:solidFill>
                  <a:srgbClr val="13294B"/>
                </a:solidFill>
                <a:latin typeface="Cambria" pitchFamily="34" charset="0"/>
                <a:ea typeface="Cambria" pitchFamily="34" charset="-122"/>
                <a:cs typeface="Cambria" pitchFamily="34" charset="-120"/>
              </a:rPr>
              <a:t>How we got here</a:t>
            </a:r>
            <a:endParaRPr lang="en-US" sz="3000" dirty="0"/>
          </a:p>
        </p:txBody>
      </p:sp>
      <p:sp>
        <p:nvSpPr>
          <p:cNvPr id="4" name="Shape 2"/>
          <p:cNvSpPr/>
          <p:nvPr/>
        </p:nvSpPr>
        <p:spPr>
          <a:xfrm>
            <a:off x="685800" y="1783080"/>
            <a:ext cx="566928" cy="566928"/>
          </a:xfrm>
          <a:prstGeom prst="ellipse">
            <a:avLst/>
          </a:prstGeom>
          <a:solidFill>
            <a:srgbClr val="1C7293"/>
          </a:solidFill>
          <a:ln/>
        </p:spPr>
      </p:sp>
      <p:sp>
        <p:nvSpPr>
          <p:cNvPr id="5" name="Text 3"/>
          <p:cNvSpPr/>
          <p:nvPr/>
        </p:nvSpPr>
        <p:spPr>
          <a:xfrm>
            <a:off x="685800" y="1783080"/>
            <a:ext cx="566928" cy="566928"/>
          </a:xfrm>
          <a:prstGeom prst="rect">
            <a:avLst/>
          </a:prstGeom>
          <a:noFill/>
          <a:ln/>
        </p:spPr>
        <p:txBody>
          <a:bodyPr wrap="square" lIns="0" tIns="0" rIns="0" bIns="0" rtlCol="0" anchor="ctr"/>
          <a:lstStyle/>
          <a:p>
            <a:pPr algn="ctr" indent="0" marL="0">
              <a:buNone/>
            </a:pPr>
            <a:r>
              <a:rPr lang="en-US" sz="2000" b="1" dirty="0">
                <a:solidFill>
                  <a:srgbClr val="FFFFFF"/>
                </a:solidFill>
                <a:latin typeface="Cambria" pitchFamily="34" charset="0"/>
                <a:ea typeface="Cambria" pitchFamily="34" charset="-122"/>
                <a:cs typeface="Cambria" pitchFamily="34" charset="-120"/>
              </a:rPr>
              <a:t>1</a:t>
            </a:r>
            <a:endParaRPr lang="en-US" sz="2000" dirty="0"/>
          </a:p>
        </p:txBody>
      </p:sp>
      <p:sp>
        <p:nvSpPr>
          <p:cNvPr id="6" name="Text 4"/>
          <p:cNvSpPr/>
          <p:nvPr/>
        </p:nvSpPr>
        <p:spPr>
          <a:xfrm>
            <a:off x="1463040" y="1746504"/>
            <a:ext cx="10058400" cy="365760"/>
          </a:xfrm>
          <a:prstGeom prst="rect">
            <a:avLst/>
          </a:prstGeom>
          <a:noFill/>
          <a:ln/>
        </p:spPr>
        <p:txBody>
          <a:bodyPr wrap="square" lIns="0" tIns="0" rIns="0" bIns="0" rtlCol="0" anchor="ctr"/>
          <a:lstStyle/>
          <a:p>
            <a:pPr indent="0" marL="0">
              <a:buNone/>
            </a:pPr>
            <a:r>
              <a:rPr lang="en-US" sz="1650" b="1" dirty="0">
                <a:solidFill>
                  <a:srgbClr val="13294B"/>
                </a:solidFill>
                <a:latin typeface="Arial" pitchFamily="34" charset="0"/>
                <a:ea typeface="Arial" pitchFamily="34" charset="-122"/>
                <a:cs typeface="Arial" pitchFamily="34" charset="-120"/>
              </a:rPr>
              <a:t>The original problem</a:t>
            </a:r>
            <a:endParaRPr lang="en-US" sz="1650" dirty="0"/>
          </a:p>
        </p:txBody>
      </p:sp>
      <p:sp>
        <p:nvSpPr>
          <p:cNvPr id="7" name="Text 5"/>
          <p:cNvSpPr/>
          <p:nvPr/>
        </p:nvSpPr>
        <p:spPr>
          <a:xfrm>
            <a:off x="1463040" y="2093976"/>
            <a:ext cx="9966960" cy="731520"/>
          </a:xfrm>
          <a:prstGeom prst="rect">
            <a:avLst/>
          </a:prstGeom>
          <a:noFill/>
          <a:ln/>
        </p:spPr>
        <p:txBody>
          <a:bodyPr wrap="square" lIns="0" tIns="0" rIns="0" bIns="0" rtlCol="0" anchor="ctr"/>
          <a:lstStyle/>
          <a:p>
            <a:pPr indent="0" marL="0">
              <a:lnSpc>
                <a:spcPct val="105000"/>
              </a:lnSpc>
              <a:buNone/>
            </a:pPr>
            <a:r>
              <a:rPr lang="en-US" sz="1350" dirty="0">
                <a:solidFill>
                  <a:srgbClr val="23303A"/>
                </a:solidFill>
                <a:latin typeface="Arial" pitchFamily="34" charset="0"/>
                <a:ea typeface="Arial" pitchFamily="34" charset="-122"/>
                <a:cs typeface="Arial" pitchFamily="34" charset="-120"/>
              </a:rPr>
              <a:t>With no insulation above the concrete roof deck, interior moisture condensed on the steel and caused wet ceilings, blistered paint, and leaks on the sixth floor. The perimeter masonry also let water in.</a:t>
            </a:r>
            <a:endParaRPr lang="en-US" sz="1350" dirty="0"/>
          </a:p>
        </p:txBody>
      </p:sp>
      <p:sp>
        <p:nvSpPr>
          <p:cNvPr id="8" name="Shape 6"/>
          <p:cNvSpPr/>
          <p:nvPr/>
        </p:nvSpPr>
        <p:spPr>
          <a:xfrm>
            <a:off x="685800" y="2953512"/>
            <a:ext cx="566928" cy="566928"/>
          </a:xfrm>
          <a:prstGeom prst="ellipse">
            <a:avLst/>
          </a:prstGeom>
          <a:solidFill>
            <a:srgbClr val="1C7293"/>
          </a:solidFill>
          <a:ln/>
        </p:spPr>
      </p:sp>
      <p:sp>
        <p:nvSpPr>
          <p:cNvPr id="9" name="Text 7"/>
          <p:cNvSpPr/>
          <p:nvPr/>
        </p:nvSpPr>
        <p:spPr>
          <a:xfrm>
            <a:off x="685800" y="2953512"/>
            <a:ext cx="566928" cy="566928"/>
          </a:xfrm>
          <a:prstGeom prst="rect">
            <a:avLst/>
          </a:prstGeom>
          <a:noFill/>
          <a:ln/>
        </p:spPr>
        <p:txBody>
          <a:bodyPr wrap="square" lIns="0" tIns="0" rIns="0" bIns="0" rtlCol="0" anchor="ctr"/>
          <a:lstStyle/>
          <a:p>
            <a:pPr algn="ctr" indent="0" marL="0">
              <a:buNone/>
            </a:pPr>
            <a:r>
              <a:rPr lang="en-US" sz="2000" b="1" dirty="0">
                <a:solidFill>
                  <a:srgbClr val="FFFFFF"/>
                </a:solidFill>
                <a:latin typeface="Cambria" pitchFamily="34" charset="0"/>
                <a:ea typeface="Cambria" pitchFamily="34" charset="-122"/>
                <a:cs typeface="Cambria" pitchFamily="34" charset="-120"/>
              </a:rPr>
              <a:t>2</a:t>
            </a:r>
            <a:endParaRPr lang="en-US" sz="2000" dirty="0"/>
          </a:p>
        </p:txBody>
      </p:sp>
      <p:sp>
        <p:nvSpPr>
          <p:cNvPr id="10" name="Text 8"/>
          <p:cNvSpPr/>
          <p:nvPr/>
        </p:nvSpPr>
        <p:spPr>
          <a:xfrm>
            <a:off x="1463040" y="2916936"/>
            <a:ext cx="10058400" cy="365760"/>
          </a:xfrm>
          <a:prstGeom prst="rect">
            <a:avLst/>
          </a:prstGeom>
          <a:noFill/>
          <a:ln/>
        </p:spPr>
        <p:txBody>
          <a:bodyPr wrap="square" lIns="0" tIns="0" rIns="0" bIns="0" rtlCol="0" anchor="ctr"/>
          <a:lstStyle/>
          <a:p>
            <a:pPr indent="0" marL="0">
              <a:buNone/>
            </a:pPr>
            <a:r>
              <a:rPr lang="en-US" sz="1650" b="1" dirty="0">
                <a:solidFill>
                  <a:srgbClr val="13294B"/>
                </a:solidFill>
                <a:latin typeface="Arial" pitchFamily="34" charset="0"/>
                <a:ea typeface="Arial" pitchFamily="34" charset="-122"/>
                <a:cs typeface="Arial" pitchFamily="34" charset="-120"/>
              </a:rPr>
              <a:t>The Board took action</a:t>
            </a:r>
            <a:endParaRPr lang="en-US" sz="1650" dirty="0"/>
          </a:p>
        </p:txBody>
      </p:sp>
      <p:sp>
        <p:nvSpPr>
          <p:cNvPr id="11" name="Text 9"/>
          <p:cNvSpPr/>
          <p:nvPr/>
        </p:nvSpPr>
        <p:spPr>
          <a:xfrm>
            <a:off x="1463040" y="3264408"/>
            <a:ext cx="9966960" cy="731520"/>
          </a:xfrm>
          <a:prstGeom prst="rect">
            <a:avLst/>
          </a:prstGeom>
          <a:noFill/>
          <a:ln/>
        </p:spPr>
        <p:txBody>
          <a:bodyPr wrap="square" lIns="0" tIns="0" rIns="0" bIns="0" rtlCol="0" anchor="ctr"/>
          <a:lstStyle/>
          <a:p>
            <a:pPr indent="0" marL="0">
              <a:lnSpc>
                <a:spcPct val="105000"/>
              </a:lnSpc>
              <a:buNone/>
            </a:pPr>
            <a:r>
              <a:rPr lang="en-US" sz="1350" dirty="0">
                <a:solidFill>
                  <a:srgbClr val="23303A"/>
                </a:solidFill>
                <a:latin typeface="Arial" pitchFamily="34" charset="0"/>
                <a:ea typeface="Arial" pitchFamily="34" charset="-122"/>
                <a:cs typeface="Arial" pitchFamily="34" charset="-120"/>
              </a:rPr>
              <a:t>To fix these long-standing issues, the Board hired Kipcon Great Lakes (the engineer) to design and oversee the work, and Ready Home, Inc. (the contractor) to perform it.</a:t>
            </a:r>
            <a:endParaRPr lang="en-US" sz="1350" dirty="0"/>
          </a:p>
        </p:txBody>
      </p:sp>
      <p:sp>
        <p:nvSpPr>
          <p:cNvPr id="12" name="Shape 10"/>
          <p:cNvSpPr/>
          <p:nvPr/>
        </p:nvSpPr>
        <p:spPr>
          <a:xfrm>
            <a:off x="685800" y="4123944"/>
            <a:ext cx="566928" cy="566928"/>
          </a:xfrm>
          <a:prstGeom prst="ellipse">
            <a:avLst/>
          </a:prstGeom>
          <a:solidFill>
            <a:srgbClr val="1C7293"/>
          </a:solidFill>
          <a:ln/>
        </p:spPr>
      </p:sp>
      <p:sp>
        <p:nvSpPr>
          <p:cNvPr id="13" name="Text 11"/>
          <p:cNvSpPr/>
          <p:nvPr/>
        </p:nvSpPr>
        <p:spPr>
          <a:xfrm>
            <a:off x="685800" y="4123944"/>
            <a:ext cx="566928" cy="566928"/>
          </a:xfrm>
          <a:prstGeom prst="rect">
            <a:avLst/>
          </a:prstGeom>
          <a:noFill/>
          <a:ln/>
        </p:spPr>
        <p:txBody>
          <a:bodyPr wrap="square" lIns="0" tIns="0" rIns="0" bIns="0" rtlCol="0" anchor="ctr"/>
          <a:lstStyle/>
          <a:p>
            <a:pPr algn="ctr" indent="0" marL="0">
              <a:buNone/>
            </a:pPr>
            <a:r>
              <a:rPr lang="en-US" sz="2000" b="1" dirty="0">
                <a:solidFill>
                  <a:srgbClr val="FFFFFF"/>
                </a:solidFill>
                <a:latin typeface="Cambria" pitchFamily="34" charset="0"/>
                <a:ea typeface="Cambria" pitchFamily="34" charset="-122"/>
                <a:cs typeface="Cambria" pitchFamily="34" charset="-120"/>
              </a:rPr>
              <a:t>3</a:t>
            </a:r>
            <a:endParaRPr lang="en-US" sz="2000" dirty="0"/>
          </a:p>
        </p:txBody>
      </p:sp>
      <p:sp>
        <p:nvSpPr>
          <p:cNvPr id="14" name="Text 12"/>
          <p:cNvSpPr/>
          <p:nvPr/>
        </p:nvSpPr>
        <p:spPr>
          <a:xfrm>
            <a:off x="1463040" y="4087368"/>
            <a:ext cx="10058400" cy="365760"/>
          </a:xfrm>
          <a:prstGeom prst="rect">
            <a:avLst/>
          </a:prstGeom>
          <a:noFill/>
          <a:ln/>
        </p:spPr>
        <p:txBody>
          <a:bodyPr wrap="square" lIns="0" tIns="0" rIns="0" bIns="0" rtlCol="0" anchor="ctr"/>
          <a:lstStyle/>
          <a:p>
            <a:pPr indent="0" marL="0">
              <a:buNone/>
            </a:pPr>
            <a:r>
              <a:rPr lang="en-US" sz="1650" b="1" dirty="0">
                <a:solidFill>
                  <a:srgbClr val="13294B"/>
                </a:solidFill>
                <a:latin typeface="Arial" pitchFamily="34" charset="0"/>
                <a:ea typeface="Arial" pitchFamily="34" charset="-122"/>
                <a:cs typeface="Arial" pitchFamily="34" charset="-120"/>
              </a:rPr>
              <a:t>The work was done in 2025</a:t>
            </a:r>
            <a:endParaRPr lang="en-US" sz="1650" dirty="0"/>
          </a:p>
        </p:txBody>
      </p:sp>
      <p:sp>
        <p:nvSpPr>
          <p:cNvPr id="15" name="Text 13"/>
          <p:cNvSpPr/>
          <p:nvPr/>
        </p:nvSpPr>
        <p:spPr>
          <a:xfrm>
            <a:off x="1463040" y="4434840"/>
            <a:ext cx="9966960" cy="731520"/>
          </a:xfrm>
          <a:prstGeom prst="rect">
            <a:avLst/>
          </a:prstGeom>
          <a:noFill/>
          <a:ln/>
        </p:spPr>
        <p:txBody>
          <a:bodyPr wrap="square" lIns="0" tIns="0" rIns="0" bIns="0" rtlCol="0" anchor="ctr"/>
          <a:lstStyle/>
          <a:p>
            <a:pPr indent="0" marL="0">
              <a:lnSpc>
                <a:spcPct val="105000"/>
              </a:lnSpc>
              <a:buNone/>
            </a:pPr>
            <a:r>
              <a:rPr lang="en-US" sz="1350" dirty="0">
                <a:solidFill>
                  <a:srgbClr val="23303A"/>
                </a:solidFill>
                <a:latin typeface="Arial" pitchFamily="34" charset="0"/>
                <a:ea typeface="Arial" pitchFamily="34" charset="-122"/>
                <a:cs typeface="Arial" pitchFamily="34" charset="-120"/>
              </a:rPr>
              <a:t>The roof was replaced, the rooftop deck reset on pedestals, and masonry repairs undertaken, a major investment by the Association.</a:t>
            </a:r>
            <a:endParaRPr lang="en-US" sz="1350" dirty="0"/>
          </a:p>
        </p:txBody>
      </p:sp>
      <p:sp>
        <p:nvSpPr>
          <p:cNvPr id="16" name="Shape 14"/>
          <p:cNvSpPr/>
          <p:nvPr/>
        </p:nvSpPr>
        <p:spPr>
          <a:xfrm>
            <a:off x="685800" y="5294376"/>
            <a:ext cx="566928" cy="566928"/>
          </a:xfrm>
          <a:prstGeom prst="ellipse">
            <a:avLst/>
          </a:prstGeom>
          <a:solidFill>
            <a:srgbClr val="C9A227"/>
          </a:solidFill>
          <a:ln/>
        </p:spPr>
      </p:sp>
      <p:sp>
        <p:nvSpPr>
          <p:cNvPr id="17" name="Text 15"/>
          <p:cNvSpPr/>
          <p:nvPr/>
        </p:nvSpPr>
        <p:spPr>
          <a:xfrm>
            <a:off x="685800" y="5294376"/>
            <a:ext cx="566928" cy="566928"/>
          </a:xfrm>
          <a:prstGeom prst="rect">
            <a:avLst/>
          </a:prstGeom>
          <a:noFill/>
          <a:ln/>
        </p:spPr>
        <p:txBody>
          <a:bodyPr wrap="square" lIns="0" tIns="0" rIns="0" bIns="0" rtlCol="0" anchor="ctr"/>
          <a:lstStyle/>
          <a:p>
            <a:pPr algn="ctr" indent="0" marL="0">
              <a:buNone/>
            </a:pPr>
            <a:r>
              <a:rPr lang="en-US" sz="2000" b="1" dirty="0">
                <a:solidFill>
                  <a:srgbClr val="FFFFFF"/>
                </a:solidFill>
                <a:latin typeface="Cambria" pitchFamily="34" charset="0"/>
                <a:ea typeface="Cambria" pitchFamily="34" charset="-122"/>
                <a:cs typeface="Cambria" pitchFamily="34" charset="-120"/>
              </a:rPr>
              <a:t>4</a:t>
            </a:r>
            <a:endParaRPr lang="en-US" sz="2000" dirty="0"/>
          </a:p>
        </p:txBody>
      </p:sp>
      <p:sp>
        <p:nvSpPr>
          <p:cNvPr id="18" name="Text 16"/>
          <p:cNvSpPr/>
          <p:nvPr/>
        </p:nvSpPr>
        <p:spPr>
          <a:xfrm>
            <a:off x="1463040" y="5257800"/>
            <a:ext cx="10058400" cy="365760"/>
          </a:xfrm>
          <a:prstGeom prst="rect">
            <a:avLst/>
          </a:prstGeom>
          <a:noFill/>
          <a:ln/>
        </p:spPr>
        <p:txBody>
          <a:bodyPr wrap="square" lIns="0" tIns="0" rIns="0" bIns="0" rtlCol="0" anchor="ctr"/>
          <a:lstStyle/>
          <a:p>
            <a:pPr indent="0" marL="0">
              <a:buNone/>
            </a:pPr>
            <a:r>
              <a:rPr lang="en-US" sz="1650" b="1" dirty="0">
                <a:solidFill>
                  <a:srgbClr val="13294B"/>
                </a:solidFill>
                <a:latin typeface="Arial" pitchFamily="34" charset="0"/>
                <a:ea typeface="Arial" pitchFamily="34" charset="-122"/>
                <a:cs typeface="Arial" pitchFamily="34" charset="-120"/>
              </a:rPr>
              <a:t>Then problems appeared</a:t>
            </a:r>
            <a:endParaRPr lang="en-US" sz="1650" dirty="0"/>
          </a:p>
        </p:txBody>
      </p:sp>
      <p:sp>
        <p:nvSpPr>
          <p:cNvPr id="19" name="Text 17"/>
          <p:cNvSpPr/>
          <p:nvPr/>
        </p:nvSpPr>
        <p:spPr>
          <a:xfrm>
            <a:off x="1463040" y="5605272"/>
            <a:ext cx="9966960" cy="731520"/>
          </a:xfrm>
          <a:prstGeom prst="rect">
            <a:avLst/>
          </a:prstGeom>
          <a:noFill/>
          <a:ln/>
        </p:spPr>
        <p:txBody>
          <a:bodyPr wrap="square" lIns="0" tIns="0" rIns="0" bIns="0" rtlCol="0" anchor="ctr"/>
          <a:lstStyle/>
          <a:p>
            <a:pPr indent="0" marL="0">
              <a:lnSpc>
                <a:spcPct val="105000"/>
              </a:lnSpc>
              <a:buNone/>
            </a:pPr>
            <a:r>
              <a:rPr lang="en-US" sz="1350" dirty="0">
                <a:solidFill>
                  <a:srgbClr val="23303A"/>
                </a:solidFill>
                <a:latin typeface="Arial" pitchFamily="34" charset="0"/>
                <a:ea typeface="Arial" pitchFamily="34" charset="-122"/>
                <a:cs typeface="Arial" pitchFamily="34" charset="-120"/>
              </a:rPr>
              <a:t>About three months after completion, a roof drain backed up and may have contributed to damaging the new roof. Moisture was later found across much of the roof.</a:t>
            </a:r>
            <a:endParaRPr lang="en-US" sz="1350" dirty="0"/>
          </a:p>
        </p:txBody>
      </p:sp>
      <p:sp>
        <p:nvSpPr>
          <p:cNvPr id="20" name="Text 18"/>
          <p:cNvSpPr/>
          <p:nvPr/>
        </p:nvSpPr>
        <p:spPr>
          <a:xfrm>
            <a:off x="11521440" y="6400800"/>
            <a:ext cx="365760" cy="274320"/>
          </a:xfrm>
          <a:prstGeom prst="rect">
            <a:avLst/>
          </a:prstGeom>
          <a:noFill/>
          <a:ln/>
        </p:spPr>
        <p:txBody>
          <a:bodyPr wrap="square" rtlCol="0" anchor="ctr"/>
          <a:lstStyle/>
          <a:p>
            <a:pPr algn="r" indent="0" marL="0">
              <a:buNone/>
            </a:pPr>
            <a:r>
              <a:rPr lang="en-US" sz="1000" dirty="0">
                <a:solidFill>
                  <a:srgbClr val="5B6B76"/>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4F7FA"/>
        </a:solidFill>
      </p:bgPr>
    </p:bg>
    <p:spTree>
      <p:nvGrpSpPr>
        <p:cNvPr id="1" name=""/>
        <p:cNvGrpSpPr/>
        <p:nvPr/>
      </p:nvGrpSpPr>
      <p:grpSpPr>
        <a:xfrm>
          <a:off x="0" y="0"/>
          <a:ext cx="0" cy="0"/>
          <a:chOff x="0" y="0"/>
          <a:chExt cx="0" cy="0"/>
        </a:xfrm>
      </p:grpSpPr>
      <p:sp>
        <p:nvSpPr>
          <p:cNvPr id="2" name="Text 0"/>
          <p:cNvSpPr/>
          <p:nvPr/>
        </p:nvSpPr>
        <p:spPr>
          <a:xfrm>
            <a:off x="640080" y="502920"/>
            <a:ext cx="10058400" cy="320040"/>
          </a:xfrm>
          <a:prstGeom prst="rect">
            <a:avLst/>
          </a:prstGeom>
          <a:noFill/>
          <a:ln/>
        </p:spPr>
        <p:txBody>
          <a:bodyPr wrap="square" lIns="0" tIns="0" rIns="0" bIns="0" rtlCol="0" anchor="ctr"/>
          <a:lstStyle/>
          <a:p>
            <a:pPr indent="0" marL="0">
              <a:buNone/>
            </a:pPr>
            <a:r>
              <a:rPr lang="en-US" sz="1250" b="1" spc="300" kern="0" dirty="0">
                <a:solidFill>
                  <a:srgbClr val="1C7293"/>
                </a:solidFill>
                <a:latin typeface="Arial" pitchFamily="34" charset="0"/>
                <a:ea typeface="Arial" pitchFamily="34" charset="-122"/>
                <a:cs typeface="Arial" pitchFamily="34" charset="-120"/>
              </a:rPr>
              <a:t>GETTING THE FACTS</a:t>
            </a:r>
            <a:endParaRPr lang="en-US" sz="1250" dirty="0"/>
          </a:p>
        </p:txBody>
      </p:sp>
      <p:sp>
        <p:nvSpPr>
          <p:cNvPr id="3" name="Text 1"/>
          <p:cNvSpPr/>
          <p:nvPr/>
        </p:nvSpPr>
        <p:spPr>
          <a:xfrm>
            <a:off x="640080" y="841248"/>
            <a:ext cx="10881360" cy="914400"/>
          </a:xfrm>
          <a:prstGeom prst="rect">
            <a:avLst/>
          </a:prstGeom>
          <a:noFill/>
          <a:ln/>
        </p:spPr>
        <p:txBody>
          <a:bodyPr wrap="square" lIns="0" tIns="0" rIns="0" bIns="0" rtlCol="0" anchor="ctr"/>
          <a:lstStyle/>
          <a:p>
            <a:pPr indent="0" marL="0">
              <a:lnSpc>
                <a:spcPct val="98000"/>
              </a:lnSpc>
              <a:buNone/>
            </a:pPr>
            <a:r>
              <a:rPr lang="en-US" sz="3000" b="1" dirty="0">
                <a:solidFill>
                  <a:srgbClr val="13294B"/>
                </a:solidFill>
                <a:latin typeface="Cambria" pitchFamily="34" charset="0"/>
                <a:ea typeface="Cambria" pitchFamily="34" charset="-122"/>
                <a:cs typeface="Cambria" pitchFamily="34" charset="-120"/>
              </a:rPr>
              <a:t>We brought in an independent expert</a:t>
            </a:r>
            <a:endParaRPr lang="en-US" sz="3000" dirty="0"/>
          </a:p>
        </p:txBody>
      </p:sp>
      <p:sp>
        <p:nvSpPr>
          <p:cNvPr id="4" name="Text 2"/>
          <p:cNvSpPr/>
          <p:nvPr/>
        </p:nvSpPr>
        <p:spPr>
          <a:xfrm>
            <a:off x="640080" y="1783080"/>
            <a:ext cx="10607040" cy="914400"/>
          </a:xfrm>
          <a:prstGeom prst="rect">
            <a:avLst/>
          </a:prstGeom>
          <a:noFill/>
          <a:ln/>
        </p:spPr>
        <p:txBody>
          <a:bodyPr wrap="square" lIns="0" tIns="0" rIns="0" bIns="0" rtlCol="0" anchor="ctr"/>
          <a:lstStyle/>
          <a:p>
            <a:pPr indent="0" marL="0">
              <a:lnSpc>
                <a:spcPct val="115000"/>
              </a:lnSpc>
              <a:buNone/>
            </a:pPr>
            <a:r>
              <a:rPr lang="en-US" sz="1650" dirty="0">
                <a:solidFill>
                  <a:srgbClr val="23303A"/>
                </a:solidFill>
                <a:latin typeface="Arial" pitchFamily="34" charset="0"/>
                <a:ea typeface="Arial" pitchFamily="34" charset="-122"/>
                <a:cs typeface="Arial" pitchFamily="34" charset="-120"/>
              </a:rPr>
              <a:t>Rather than rely only on the engineer and contractor who did the work, the Board retained Hutchinson Design Group to inspect the roof and tell us, independently, whether it was built correctly.</a:t>
            </a:r>
            <a:endParaRPr lang="en-US" sz="1650" dirty="0"/>
          </a:p>
        </p:txBody>
      </p:sp>
      <p:sp>
        <p:nvSpPr>
          <p:cNvPr id="5" name="Shape 3"/>
          <p:cNvSpPr/>
          <p:nvPr/>
        </p:nvSpPr>
        <p:spPr>
          <a:xfrm>
            <a:off x="640080" y="3017520"/>
            <a:ext cx="3429000" cy="2651760"/>
          </a:xfrm>
          <a:prstGeom prst="roundRect">
            <a:avLst>
              <a:gd name="adj" fmla="val 3448"/>
            </a:avLst>
          </a:prstGeom>
          <a:solidFill>
            <a:srgbClr val="FFFFFF"/>
          </a:solidFill>
          <a:ln w="12700">
            <a:solidFill>
              <a:srgbClr val="D5DEE6"/>
            </a:solidFill>
            <a:prstDash val="solid"/>
          </a:ln>
          <a:effectLst>
            <a:outerShdw sx="100000" sy="100000" kx="0" ky="0" algn="bl" rotWithShape="0" blurRad="88900" dist="25400" dir="5400000">
              <a:srgbClr val="000000">
                <a:alpha val="10000"/>
              </a:srgbClr>
            </a:outerShdw>
          </a:effectLst>
        </p:spPr>
      </p:sp>
      <p:sp>
        <p:nvSpPr>
          <p:cNvPr id="6" name="Shape 4"/>
          <p:cNvSpPr/>
          <p:nvPr/>
        </p:nvSpPr>
        <p:spPr>
          <a:xfrm>
            <a:off x="960120" y="3337560"/>
            <a:ext cx="640080" cy="640080"/>
          </a:xfrm>
          <a:prstGeom prst="ellipse">
            <a:avLst/>
          </a:prstGeom>
          <a:solidFill>
            <a:srgbClr val="DCE7EF"/>
          </a:solidFill>
          <a:ln/>
        </p:spPr>
      </p:sp>
      <p:sp>
        <p:nvSpPr>
          <p:cNvPr id="7" name="Text 5"/>
          <p:cNvSpPr/>
          <p:nvPr/>
        </p:nvSpPr>
        <p:spPr>
          <a:xfrm>
            <a:off x="960120" y="3337560"/>
            <a:ext cx="640080" cy="640080"/>
          </a:xfrm>
          <a:prstGeom prst="rect">
            <a:avLst/>
          </a:prstGeom>
          <a:noFill/>
          <a:ln/>
        </p:spPr>
        <p:txBody>
          <a:bodyPr wrap="square" lIns="0" tIns="0" rIns="0" bIns="0" rtlCol="0" anchor="ctr"/>
          <a:lstStyle/>
          <a:p>
            <a:pPr algn="ctr" indent="0" marL="0">
              <a:buNone/>
            </a:pPr>
            <a:r>
              <a:rPr lang="en-US" sz="2400" b="1" dirty="0">
                <a:solidFill>
                  <a:srgbClr val="1C7293"/>
                </a:solidFill>
                <a:latin typeface="Cambria" pitchFamily="34" charset="0"/>
                <a:ea typeface="Cambria" pitchFamily="34" charset="-122"/>
                <a:cs typeface="Cambria" pitchFamily="34" charset="-120"/>
              </a:rPr>
              <a:t>1</a:t>
            </a:r>
            <a:endParaRPr lang="en-US" sz="2400" dirty="0"/>
          </a:p>
        </p:txBody>
      </p:sp>
      <p:sp>
        <p:nvSpPr>
          <p:cNvPr id="8" name="Text 6"/>
          <p:cNvSpPr/>
          <p:nvPr/>
        </p:nvSpPr>
        <p:spPr>
          <a:xfrm>
            <a:off x="932688" y="4160520"/>
            <a:ext cx="2880360" cy="640080"/>
          </a:xfrm>
          <a:prstGeom prst="rect">
            <a:avLst/>
          </a:prstGeom>
          <a:noFill/>
          <a:ln/>
        </p:spPr>
        <p:txBody>
          <a:bodyPr wrap="square" lIns="0" tIns="0" rIns="0" bIns="0" rtlCol="0" anchor="ctr"/>
          <a:lstStyle/>
          <a:p>
            <a:pPr indent="0" marL="0">
              <a:lnSpc>
                <a:spcPct val="98000"/>
              </a:lnSpc>
              <a:buNone/>
            </a:pPr>
            <a:r>
              <a:rPr lang="en-US" sz="1600" b="1" dirty="0">
                <a:solidFill>
                  <a:srgbClr val="13294B"/>
                </a:solidFill>
                <a:latin typeface="Arial" pitchFamily="34" charset="0"/>
                <a:ea typeface="Arial" pitchFamily="34" charset="-122"/>
                <a:cs typeface="Arial" pitchFamily="34" charset="-120"/>
              </a:rPr>
              <a:t>Was it built to the contract?</a:t>
            </a:r>
            <a:endParaRPr lang="en-US" sz="1600" dirty="0"/>
          </a:p>
        </p:txBody>
      </p:sp>
      <p:sp>
        <p:nvSpPr>
          <p:cNvPr id="9" name="Text 7"/>
          <p:cNvSpPr/>
          <p:nvPr/>
        </p:nvSpPr>
        <p:spPr>
          <a:xfrm>
            <a:off x="932688" y="4846320"/>
            <a:ext cx="2926080" cy="777240"/>
          </a:xfrm>
          <a:prstGeom prst="rect">
            <a:avLst/>
          </a:prstGeom>
          <a:noFill/>
          <a:ln/>
        </p:spPr>
        <p:txBody>
          <a:bodyPr wrap="square" lIns="0" tIns="0" rIns="0" bIns="0" rtlCol="0" anchor="ctr"/>
          <a:lstStyle/>
          <a:p>
            <a:pPr indent="0" marL="0">
              <a:lnSpc>
                <a:spcPct val="105000"/>
              </a:lnSpc>
              <a:buNone/>
            </a:pPr>
            <a:r>
              <a:rPr lang="en-US" sz="1250" dirty="0">
                <a:solidFill>
                  <a:srgbClr val="5B6B76"/>
                </a:solidFill>
                <a:latin typeface="Arial" pitchFamily="34" charset="0"/>
                <a:ea typeface="Arial" pitchFamily="34" charset="-122"/>
                <a:cs typeface="Arial" pitchFamily="34" charset="-120"/>
              </a:rPr>
              <a:t>Did the work match what the Association paid for and the specifications called for?</a:t>
            </a:r>
            <a:endParaRPr lang="en-US" sz="1250" dirty="0"/>
          </a:p>
        </p:txBody>
      </p:sp>
      <p:sp>
        <p:nvSpPr>
          <p:cNvPr id="10" name="Shape 8"/>
          <p:cNvSpPr/>
          <p:nvPr/>
        </p:nvSpPr>
        <p:spPr>
          <a:xfrm>
            <a:off x="4343400" y="3017520"/>
            <a:ext cx="3429000" cy="2651760"/>
          </a:xfrm>
          <a:prstGeom prst="roundRect">
            <a:avLst>
              <a:gd name="adj" fmla="val 3448"/>
            </a:avLst>
          </a:prstGeom>
          <a:solidFill>
            <a:srgbClr val="FFFFFF"/>
          </a:solidFill>
          <a:ln w="12700">
            <a:solidFill>
              <a:srgbClr val="D5DEE6"/>
            </a:solidFill>
            <a:prstDash val="solid"/>
          </a:ln>
          <a:effectLst>
            <a:outerShdw sx="100000" sy="100000" kx="0" ky="0" algn="bl" rotWithShape="0" blurRad="88900" dist="25400" dir="5400000">
              <a:srgbClr val="000000">
                <a:alpha val="10000"/>
              </a:srgbClr>
            </a:outerShdw>
          </a:effectLst>
        </p:spPr>
      </p:sp>
      <p:sp>
        <p:nvSpPr>
          <p:cNvPr id="11" name="Shape 9"/>
          <p:cNvSpPr/>
          <p:nvPr/>
        </p:nvSpPr>
        <p:spPr>
          <a:xfrm>
            <a:off x="4663440" y="3337560"/>
            <a:ext cx="640080" cy="640080"/>
          </a:xfrm>
          <a:prstGeom prst="ellipse">
            <a:avLst/>
          </a:prstGeom>
          <a:solidFill>
            <a:srgbClr val="DCE7EF"/>
          </a:solidFill>
          <a:ln/>
        </p:spPr>
      </p:sp>
      <p:sp>
        <p:nvSpPr>
          <p:cNvPr id="12" name="Text 10"/>
          <p:cNvSpPr/>
          <p:nvPr/>
        </p:nvSpPr>
        <p:spPr>
          <a:xfrm>
            <a:off x="4663440" y="3337560"/>
            <a:ext cx="640080" cy="640080"/>
          </a:xfrm>
          <a:prstGeom prst="rect">
            <a:avLst/>
          </a:prstGeom>
          <a:noFill/>
          <a:ln/>
        </p:spPr>
        <p:txBody>
          <a:bodyPr wrap="square" lIns="0" tIns="0" rIns="0" bIns="0" rtlCol="0" anchor="ctr"/>
          <a:lstStyle/>
          <a:p>
            <a:pPr algn="ctr" indent="0" marL="0">
              <a:buNone/>
            </a:pPr>
            <a:r>
              <a:rPr lang="en-US" sz="2400" b="1" dirty="0">
                <a:solidFill>
                  <a:srgbClr val="1C7293"/>
                </a:solidFill>
                <a:latin typeface="Cambria" pitchFamily="34" charset="0"/>
                <a:ea typeface="Cambria" pitchFamily="34" charset="-122"/>
                <a:cs typeface="Cambria" pitchFamily="34" charset="-120"/>
              </a:rPr>
              <a:t>2</a:t>
            </a:r>
            <a:endParaRPr lang="en-US" sz="2400" dirty="0"/>
          </a:p>
        </p:txBody>
      </p:sp>
      <p:sp>
        <p:nvSpPr>
          <p:cNvPr id="13" name="Text 11"/>
          <p:cNvSpPr/>
          <p:nvPr/>
        </p:nvSpPr>
        <p:spPr>
          <a:xfrm>
            <a:off x="4636008" y="4160520"/>
            <a:ext cx="2880360" cy="640080"/>
          </a:xfrm>
          <a:prstGeom prst="rect">
            <a:avLst/>
          </a:prstGeom>
          <a:noFill/>
          <a:ln/>
        </p:spPr>
        <p:txBody>
          <a:bodyPr wrap="square" lIns="0" tIns="0" rIns="0" bIns="0" rtlCol="0" anchor="ctr"/>
          <a:lstStyle/>
          <a:p>
            <a:pPr indent="0" marL="0">
              <a:lnSpc>
                <a:spcPct val="98000"/>
              </a:lnSpc>
              <a:buNone/>
            </a:pPr>
            <a:r>
              <a:rPr lang="en-US" sz="1600" b="1" dirty="0">
                <a:solidFill>
                  <a:srgbClr val="13294B"/>
                </a:solidFill>
                <a:latin typeface="Arial" pitchFamily="34" charset="0"/>
                <a:ea typeface="Arial" pitchFamily="34" charset="-122"/>
                <a:cs typeface="Arial" pitchFamily="34" charset="-120"/>
              </a:rPr>
              <a:t>Was it built correctly?</a:t>
            </a:r>
            <a:endParaRPr lang="en-US" sz="1600" dirty="0"/>
          </a:p>
        </p:txBody>
      </p:sp>
      <p:sp>
        <p:nvSpPr>
          <p:cNvPr id="14" name="Text 12"/>
          <p:cNvSpPr/>
          <p:nvPr/>
        </p:nvSpPr>
        <p:spPr>
          <a:xfrm>
            <a:off x="4636008" y="4846320"/>
            <a:ext cx="2926080" cy="777240"/>
          </a:xfrm>
          <a:prstGeom prst="rect">
            <a:avLst/>
          </a:prstGeom>
          <a:noFill/>
          <a:ln/>
        </p:spPr>
        <p:txBody>
          <a:bodyPr wrap="square" lIns="0" tIns="0" rIns="0" bIns="0" rtlCol="0" anchor="ctr"/>
          <a:lstStyle/>
          <a:p>
            <a:pPr indent="0" marL="0">
              <a:lnSpc>
                <a:spcPct val="105000"/>
              </a:lnSpc>
              <a:buNone/>
            </a:pPr>
            <a:r>
              <a:rPr lang="en-US" sz="1250" dirty="0">
                <a:solidFill>
                  <a:srgbClr val="5B6B76"/>
                </a:solidFill>
                <a:latin typeface="Arial" pitchFamily="34" charset="0"/>
                <a:ea typeface="Arial" pitchFamily="34" charset="-122"/>
                <a:cs typeface="Arial" pitchFamily="34" charset="-120"/>
              </a:rPr>
              <a:t>Does the installation meet manufacturer requirements, industry standards, and code?</a:t>
            </a:r>
            <a:endParaRPr lang="en-US" sz="1250" dirty="0"/>
          </a:p>
        </p:txBody>
      </p:sp>
      <p:sp>
        <p:nvSpPr>
          <p:cNvPr id="15" name="Shape 13"/>
          <p:cNvSpPr/>
          <p:nvPr/>
        </p:nvSpPr>
        <p:spPr>
          <a:xfrm>
            <a:off x="8046720" y="3017520"/>
            <a:ext cx="3429000" cy="2651760"/>
          </a:xfrm>
          <a:prstGeom prst="roundRect">
            <a:avLst>
              <a:gd name="adj" fmla="val 3448"/>
            </a:avLst>
          </a:prstGeom>
          <a:solidFill>
            <a:srgbClr val="FFFFFF"/>
          </a:solidFill>
          <a:ln w="12700">
            <a:solidFill>
              <a:srgbClr val="D5DEE6"/>
            </a:solidFill>
            <a:prstDash val="solid"/>
          </a:ln>
          <a:effectLst>
            <a:outerShdw sx="100000" sy="100000" kx="0" ky="0" algn="bl" rotWithShape="0" blurRad="88900" dist="25400" dir="5400000">
              <a:srgbClr val="000000">
                <a:alpha val="10000"/>
              </a:srgbClr>
            </a:outerShdw>
          </a:effectLst>
        </p:spPr>
      </p:sp>
      <p:sp>
        <p:nvSpPr>
          <p:cNvPr id="16" name="Shape 14"/>
          <p:cNvSpPr/>
          <p:nvPr/>
        </p:nvSpPr>
        <p:spPr>
          <a:xfrm>
            <a:off x="8366760" y="3337560"/>
            <a:ext cx="640080" cy="640080"/>
          </a:xfrm>
          <a:prstGeom prst="ellipse">
            <a:avLst/>
          </a:prstGeom>
          <a:solidFill>
            <a:srgbClr val="DCE7EF"/>
          </a:solidFill>
          <a:ln/>
        </p:spPr>
      </p:sp>
      <p:sp>
        <p:nvSpPr>
          <p:cNvPr id="17" name="Text 15"/>
          <p:cNvSpPr/>
          <p:nvPr/>
        </p:nvSpPr>
        <p:spPr>
          <a:xfrm>
            <a:off x="8366760" y="3337560"/>
            <a:ext cx="640080" cy="640080"/>
          </a:xfrm>
          <a:prstGeom prst="rect">
            <a:avLst/>
          </a:prstGeom>
          <a:noFill/>
          <a:ln/>
        </p:spPr>
        <p:txBody>
          <a:bodyPr wrap="square" lIns="0" tIns="0" rIns="0" bIns="0" rtlCol="0" anchor="ctr"/>
          <a:lstStyle/>
          <a:p>
            <a:pPr algn="ctr" indent="0" marL="0">
              <a:buNone/>
            </a:pPr>
            <a:r>
              <a:rPr lang="en-US" sz="2400" b="1" dirty="0">
                <a:solidFill>
                  <a:srgbClr val="1C7293"/>
                </a:solidFill>
                <a:latin typeface="Cambria" pitchFamily="34" charset="0"/>
                <a:ea typeface="Cambria" pitchFamily="34" charset="-122"/>
                <a:cs typeface="Cambria" pitchFamily="34" charset="-120"/>
              </a:rPr>
              <a:t>3</a:t>
            </a:r>
            <a:endParaRPr lang="en-US" sz="2400" dirty="0"/>
          </a:p>
        </p:txBody>
      </p:sp>
      <p:sp>
        <p:nvSpPr>
          <p:cNvPr id="18" name="Text 16"/>
          <p:cNvSpPr/>
          <p:nvPr/>
        </p:nvSpPr>
        <p:spPr>
          <a:xfrm>
            <a:off x="8339328" y="4160520"/>
            <a:ext cx="2880360" cy="640080"/>
          </a:xfrm>
          <a:prstGeom prst="rect">
            <a:avLst/>
          </a:prstGeom>
          <a:noFill/>
          <a:ln/>
        </p:spPr>
        <p:txBody>
          <a:bodyPr wrap="square" lIns="0" tIns="0" rIns="0" bIns="0" rtlCol="0" anchor="ctr"/>
          <a:lstStyle/>
          <a:p>
            <a:pPr indent="0" marL="0">
              <a:lnSpc>
                <a:spcPct val="98000"/>
              </a:lnSpc>
              <a:buNone/>
            </a:pPr>
            <a:r>
              <a:rPr lang="en-US" sz="1600" b="1" dirty="0">
                <a:solidFill>
                  <a:srgbClr val="13294B"/>
                </a:solidFill>
                <a:latin typeface="Arial" pitchFamily="34" charset="0"/>
                <a:ea typeface="Arial" pitchFamily="34" charset="-122"/>
                <a:cs typeface="Arial" pitchFamily="34" charset="-120"/>
              </a:rPr>
              <a:t>What caused the damage?</a:t>
            </a:r>
            <a:endParaRPr lang="en-US" sz="1600" dirty="0"/>
          </a:p>
        </p:txBody>
      </p:sp>
      <p:sp>
        <p:nvSpPr>
          <p:cNvPr id="19" name="Text 17"/>
          <p:cNvSpPr/>
          <p:nvPr/>
        </p:nvSpPr>
        <p:spPr>
          <a:xfrm>
            <a:off x="8339328" y="4846320"/>
            <a:ext cx="2926080" cy="777240"/>
          </a:xfrm>
          <a:prstGeom prst="rect">
            <a:avLst/>
          </a:prstGeom>
          <a:noFill/>
          <a:ln/>
        </p:spPr>
        <p:txBody>
          <a:bodyPr wrap="square" lIns="0" tIns="0" rIns="0" bIns="0" rtlCol="0" anchor="ctr"/>
          <a:lstStyle/>
          <a:p>
            <a:pPr indent="0" marL="0">
              <a:lnSpc>
                <a:spcPct val="105000"/>
              </a:lnSpc>
              <a:buNone/>
            </a:pPr>
            <a:r>
              <a:rPr lang="en-US" sz="1250" dirty="0">
                <a:solidFill>
                  <a:srgbClr val="5B6B76"/>
                </a:solidFill>
                <a:latin typeface="Arial" pitchFamily="34" charset="0"/>
                <a:ea typeface="Arial" pitchFamily="34" charset="-122"/>
                <a:cs typeface="Arial" pitchFamily="34" charset="-120"/>
              </a:rPr>
              <a:t>Is the leaking the result of how the roof was designed and installed?</a:t>
            </a:r>
            <a:endParaRPr lang="en-US" sz="1250" dirty="0"/>
          </a:p>
        </p:txBody>
      </p:sp>
      <p:sp>
        <p:nvSpPr>
          <p:cNvPr id="20" name="Text 18"/>
          <p:cNvSpPr/>
          <p:nvPr/>
        </p:nvSpPr>
        <p:spPr>
          <a:xfrm>
            <a:off x="11521440" y="6400800"/>
            <a:ext cx="365760" cy="274320"/>
          </a:xfrm>
          <a:prstGeom prst="rect">
            <a:avLst/>
          </a:prstGeom>
          <a:noFill/>
          <a:ln/>
        </p:spPr>
        <p:txBody>
          <a:bodyPr wrap="square" rtlCol="0" anchor="ctr"/>
          <a:lstStyle/>
          <a:p>
            <a:pPr algn="r" indent="0" marL="0">
              <a:buNone/>
            </a:pPr>
            <a:r>
              <a:rPr lang="en-US" sz="1000" dirty="0">
                <a:solidFill>
                  <a:srgbClr val="5B6B76"/>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13294B"/>
        </a:solidFill>
      </p:bgPr>
    </p:bg>
    <p:spTree>
      <p:nvGrpSpPr>
        <p:cNvPr id="1" name=""/>
        <p:cNvGrpSpPr/>
        <p:nvPr/>
      </p:nvGrpSpPr>
      <p:grpSpPr>
        <a:xfrm>
          <a:off x="0" y="0"/>
          <a:ext cx="0" cy="0"/>
          <a:chOff x="0" y="0"/>
          <a:chExt cx="0" cy="0"/>
        </a:xfrm>
      </p:grpSpPr>
      <p:sp>
        <p:nvSpPr>
          <p:cNvPr id="2" name="Shape 0"/>
          <p:cNvSpPr/>
          <p:nvPr/>
        </p:nvSpPr>
        <p:spPr>
          <a:xfrm>
            <a:off x="-1371600" y="4206240"/>
            <a:ext cx="4023360" cy="4023360"/>
          </a:xfrm>
          <a:prstGeom prst="ellipse">
            <a:avLst/>
          </a:prstGeom>
          <a:solidFill>
            <a:srgbClr val="10233F"/>
          </a:solidFill>
          <a:ln/>
        </p:spPr>
      </p:sp>
      <p:sp>
        <p:nvSpPr>
          <p:cNvPr id="3" name="Text 1"/>
          <p:cNvSpPr/>
          <p:nvPr/>
        </p:nvSpPr>
        <p:spPr>
          <a:xfrm>
            <a:off x="640080" y="502920"/>
            <a:ext cx="10058400" cy="320040"/>
          </a:xfrm>
          <a:prstGeom prst="rect">
            <a:avLst/>
          </a:prstGeom>
          <a:noFill/>
          <a:ln/>
        </p:spPr>
        <p:txBody>
          <a:bodyPr wrap="square" lIns="0" tIns="0" rIns="0" bIns="0" rtlCol="0" anchor="ctr"/>
          <a:lstStyle/>
          <a:p>
            <a:pPr indent="0" marL="0">
              <a:buNone/>
            </a:pPr>
            <a:r>
              <a:rPr lang="en-US" sz="1250" b="1" spc="300" kern="0" dirty="0">
                <a:solidFill>
                  <a:srgbClr val="9FB8CC"/>
                </a:solidFill>
                <a:latin typeface="Arial" pitchFamily="34" charset="0"/>
                <a:ea typeface="Arial" pitchFamily="34" charset="-122"/>
                <a:cs typeface="Arial" pitchFamily="34" charset="-120"/>
              </a:rPr>
              <a:t>WHAT THE EXPERT CONCLUDED</a:t>
            </a:r>
            <a:endParaRPr lang="en-US" sz="1250" dirty="0"/>
          </a:p>
        </p:txBody>
      </p:sp>
      <p:sp>
        <p:nvSpPr>
          <p:cNvPr id="4" name="Text 2"/>
          <p:cNvSpPr/>
          <p:nvPr/>
        </p:nvSpPr>
        <p:spPr>
          <a:xfrm>
            <a:off x="640080" y="841248"/>
            <a:ext cx="10058400" cy="731520"/>
          </a:xfrm>
          <a:prstGeom prst="rect">
            <a:avLst/>
          </a:prstGeom>
          <a:noFill/>
          <a:ln/>
        </p:spPr>
        <p:txBody>
          <a:bodyPr wrap="square" lIns="0" tIns="0" rIns="0" bIns="0" rtlCol="0" anchor="ctr"/>
          <a:lstStyle/>
          <a:p>
            <a:pPr indent="0" marL="0">
              <a:buNone/>
            </a:pPr>
            <a:r>
              <a:rPr lang="en-US" sz="3000" b="1" dirty="0">
                <a:solidFill>
                  <a:srgbClr val="FFFFFF"/>
                </a:solidFill>
                <a:latin typeface="Cambria" pitchFamily="34" charset="0"/>
                <a:ea typeface="Cambria" pitchFamily="34" charset="-122"/>
                <a:cs typeface="Cambria" pitchFamily="34" charset="-120"/>
              </a:rPr>
              <a:t>In short</a:t>
            </a:r>
            <a:endParaRPr lang="en-US" sz="3000" dirty="0"/>
          </a:p>
        </p:txBody>
      </p:sp>
      <p:sp>
        <p:nvSpPr>
          <p:cNvPr id="5" name="Text 3"/>
          <p:cNvSpPr/>
          <p:nvPr/>
        </p:nvSpPr>
        <p:spPr>
          <a:xfrm>
            <a:off x="731520" y="1828800"/>
            <a:ext cx="10515600" cy="1188720"/>
          </a:xfrm>
          <a:prstGeom prst="rect">
            <a:avLst/>
          </a:prstGeom>
          <a:noFill/>
          <a:ln/>
        </p:spPr>
        <p:txBody>
          <a:bodyPr wrap="square" lIns="0" tIns="0" rIns="0" bIns="0" rtlCol="0" anchor="ctr"/>
          <a:lstStyle/>
          <a:p>
            <a:pPr indent="0" marL="0">
              <a:lnSpc>
                <a:spcPct val="105000"/>
              </a:lnSpc>
              <a:buNone/>
            </a:pPr>
            <a:r>
              <a:rPr lang="en-US" sz="2600" i="1" dirty="0">
                <a:solidFill>
                  <a:srgbClr val="E7EFF5"/>
                </a:solidFill>
                <a:latin typeface="Cambria" pitchFamily="34" charset="0"/>
                <a:ea typeface="Cambria" pitchFamily="34" charset="-122"/>
                <a:cs typeface="Cambria" pitchFamily="34" charset="-120"/>
              </a:rPr>
              <a:t>“The failure of this roof system and masonry restoration project started in design and bidding.”</a:t>
            </a:r>
            <a:endParaRPr lang="en-US" sz="2600" dirty="0"/>
          </a:p>
        </p:txBody>
      </p:sp>
      <p:sp>
        <p:nvSpPr>
          <p:cNvPr id="6" name="Text 4"/>
          <p:cNvSpPr/>
          <p:nvPr/>
        </p:nvSpPr>
        <p:spPr>
          <a:xfrm>
            <a:off x="731520" y="3291840"/>
            <a:ext cx="9875520" cy="1188720"/>
          </a:xfrm>
          <a:prstGeom prst="rect">
            <a:avLst/>
          </a:prstGeom>
          <a:noFill/>
          <a:ln/>
        </p:spPr>
        <p:txBody>
          <a:bodyPr wrap="square" lIns="0" tIns="0" rIns="0" bIns="0" rtlCol="0" anchor="ctr"/>
          <a:lstStyle/>
          <a:p>
            <a:pPr indent="0" marL="0">
              <a:lnSpc>
                <a:spcPct val="118000"/>
              </a:lnSpc>
              <a:buNone/>
            </a:pPr>
            <a:r>
              <a:rPr lang="en-US" sz="1650" dirty="0">
                <a:solidFill>
                  <a:srgbClr val="CFE0EC"/>
                </a:solidFill>
                <a:latin typeface="Arial" pitchFamily="34" charset="0"/>
                <a:ea typeface="Arial" pitchFamily="34" charset="-122"/>
                <a:cs typeface="Arial" pitchFamily="34" charset="-120"/>
              </a:rPr>
              <a:t>HDG found that the roof was poorly designed and that this was made worse by poor installation. The new roof already has moisture inside it, which the expert says “indicates a failure,” and the roof “does not meet code.”</a:t>
            </a:r>
            <a:endParaRPr lang="en-US" sz="1650" dirty="0"/>
          </a:p>
        </p:txBody>
      </p:sp>
      <p:sp>
        <p:nvSpPr>
          <p:cNvPr id="7" name="Shape 5"/>
          <p:cNvSpPr/>
          <p:nvPr/>
        </p:nvSpPr>
        <p:spPr>
          <a:xfrm>
            <a:off x="731520" y="4800600"/>
            <a:ext cx="4937760" cy="1005840"/>
          </a:xfrm>
          <a:prstGeom prst="roundRect">
            <a:avLst>
              <a:gd name="adj" fmla="val 9091"/>
            </a:avLst>
          </a:prstGeom>
          <a:solidFill>
            <a:srgbClr val="1B3A63"/>
          </a:solidFill>
          <a:ln/>
        </p:spPr>
      </p:sp>
      <p:sp>
        <p:nvSpPr>
          <p:cNvPr id="8" name="Text 6"/>
          <p:cNvSpPr/>
          <p:nvPr/>
        </p:nvSpPr>
        <p:spPr>
          <a:xfrm>
            <a:off x="960120" y="4937760"/>
            <a:ext cx="4572000" cy="777240"/>
          </a:xfrm>
          <a:prstGeom prst="rect">
            <a:avLst/>
          </a:prstGeom>
          <a:noFill/>
          <a:ln/>
        </p:spPr>
        <p:txBody>
          <a:bodyPr wrap="square" lIns="0" tIns="0" rIns="0" bIns="0" rtlCol="0" anchor="ctr"/>
          <a:lstStyle/>
          <a:p>
            <a:pPr indent="0" marL="0">
              <a:lnSpc>
                <a:spcPct val="105000"/>
              </a:lnSpc>
              <a:buNone/>
            </a:pPr>
            <a:r>
              <a:rPr lang="en-US" sz="1300" b="1" dirty="0">
                <a:solidFill>
                  <a:srgbClr val="9FB8CC"/>
                </a:solidFill>
                <a:latin typeface="Arial" pitchFamily="34" charset="0"/>
                <a:ea typeface="Arial" pitchFamily="34" charset="-122"/>
                <a:cs typeface="Arial" pitchFamily="34" charset="-120"/>
              </a:rPr>
              <a:t>DESIGN
</a:t>
            </a:r>
            <a:pPr indent="0" marL="0">
              <a:lnSpc>
                <a:spcPct val="105000"/>
              </a:lnSpc>
              <a:buNone/>
            </a:pPr>
            <a:r>
              <a:rPr lang="en-US" sz="1400" dirty="0">
                <a:solidFill>
                  <a:srgbClr val="FFFFFF"/>
                </a:solidFill>
                <a:latin typeface="Arial" pitchFamily="34" charset="0"/>
                <a:ea typeface="Arial" pitchFamily="34" charset="-122"/>
                <a:cs typeface="Arial" pitchFamily="34" charset="-120"/>
              </a:rPr>
              <a:t>Poorly defined; missing drawings &amp; details</a:t>
            </a:r>
            <a:endParaRPr lang="en-US" sz="1300" dirty="0"/>
          </a:p>
        </p:txBody>
      </p:sp>
      <p:sp>
        <p:nvSpPr>
          <p:cNvPr id="9" name="Shape 7"/>
          <p:cNvSpPr/>
          <p:nvPr/>
        </p:nvSpPr>
        <p:spPr>
          <a:xfrm>
            <a:off x="5943600" y="4800600"/>
            <a:ext cx="4937760" cy="1005840"/>
          </a:xfrm>
          <a:prstGeom prst="roundRect">
            <a:avLst>
              <a:gd name="adj" fmla="val 9091"/>
            </a:avLst>
          </a:prstGeom>
          <a:solidFill>
            <a:srgbClr val="1B3A63"/>
          </a:solidFill>
          <a:ln/>
        </p:spPr>
      </p:sp>
      <p:sp>
        <p:nvSpPr>
          <p:cNvPr id="10" name="Text 8"/>
          <p:cNvSpPr/>
          <p:nvPr/>
        </p:nvSpPr>
        <p:spPr>
          <a:xfrm>
            <a:off x="6172200" y="4937760"/>
            <a:ext cx="4572000" cy="777240"/>
          </a:xfrm>
          <a:prstGeom prst="rect">
            <a:avLst/>
          </a:prstGeom>
          <a:noFill/>
          <a:ln/>
        </p:spPr>
        <p:txBody>
          <a:bodyPr wrap="square" lIns="0" tIns="0" rIns="0" bIns="0" rtlCol="0" anchor="ctr"/>
          <a:lstStyle/>
          <a:p>
            <a:pPr indent="0" marL="0">
              <a:lnSpc>
                <a:spcPct val="105000"/>
              </a:lnSpc>
              <a:buNone/>
            </a:pPr>
            <a:r>
              <a:rPr lang="en-US" sz="1300" b="1" dirty="0">
                <a:solidFill>
                  <a:srgbClr val="9FB8CC"/>
                </a:solidFill>
                <a:latin typeface="Arial" pitchFamily="34" charset="0"/>
                <a:ea typeface="Arial" pitchFamily="34" charset="-122"/>
                <a:cs typeface="Arial" pitchFamily="34" charset="-120"/>
              </a:rPr>
              <a:t>INSTALLATION
</a:t>
            </a:r>
            <a:pPr indent="0" marL="0">
              <a:lnSpc>
                <a:spcPct val="105000"/>
              </a:lnSpc>
              <a:buNone/>
            </a:pPr>
            <a:r>
              <a:rPr lang="en-US" sz="1400" dirty="0">
                <a:solidFill>
                  <a:srgbClr val="FFFFFF"/>
                </a:solidFill>
                <a:latin typeface="Arial" pitchFamily="34" charset="0"/>
                <a:ea typeface="Arial" pitchFamily="34" charset="-122"/>
                <a:cs typeface="Arial" pitchFamily="34" charset="-120"/>
              </a:rPr>
              <a:t>Not built to spec, manufacturer rules, or code</a:t>
            </a:r>
            <a:endParaRPr lang="en-US" sz="1300" dirty="0"/>
          </a:p>
        </p:txBody>
      </p:sp>
      <p:sp>
        <p:nvSpPr>
          <p:cNvPr id="11" name="Text 9"/>
          <p:cNvSpPr/>
          <p:nvPr/>
        </p:nvSpPr>
        <p:spPr>
          <a:xfrm>
            <a:off x="11521440" y="6400800"/>
            <a:ext cx="365760" cy="274320"/>
          </a:xfrm>
          <a:prstGeom prst="rect">
            <a:avLst/>
          </a:prstGeom>
          <a:noFill/>
          <a:ln/>
        </p:spPr>
        <p:txBody>
          <a:bodyPr wrap="square" rtlCol="0" anchor="ctr"/>
          <a:lstStyle/>
          <a:p>
            <a:pPr algn="r" indent="0" marL="0">
              <a:buNone/>
            </a:pPr>
            <a:r>
              <a:rPr lang="en-US" sz="1000" dirty="0">
                <a:solidFill>
                  <a:srgbClr val="5B6B76"/>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0080" y="502920"/>
            <a:ext cx="10058400" cy="320040"/>
          </a:xfrm>
          <a:prstGeom prst="rect">
            <a:avLst/>
          </a:prstGeom>
          <a:noFill/>
          <a:ln/>
        </p:spPr>
        <p:txBody>
          <a:bodyPr wrap="square" lIns="0" tIns="0" rIns="0" bIns="0" rtlCol="0" anchor="ctr"/>
          <a:lstStyle/>
          <a:p>
            <a:pPr indent="0" marL="0">
              <a:buNone/>
            </a:pPr>
            <a:r>
              <a:rPr lang="en-US" sz="1250" b="1" spc="300" kern="0" dirty="0">
                <a:solidFill>
                  <a:srgbClr val="1C7293"/>
                </a:solidFill>
                <a:latin typeface="Arial" pitchFamily="34" charset="0"/>
                <a:ea typeface="Arial" pitchFamily="34" charset="-122"/>
                <a:cs typeface="Arial" pitchFamily="34" charset="-120"/>
              </a:rPr>
              <a:t>WHAT HDG FOUND · PART 1</a:t>
            </a:r>
            <a:endParaRPr lang="en-US" sz="1250" dirty="0"/>
          </a:p>
        </p:txBody>
      </p:sp>
      <p:sp>
        <p:nvSpPr>
          <p:cNvPr id="3" name="Text 1"/>
          <p:cNvSpPr/>
          <p:nvPr/>
        </p:nvSpPr>
        <p:spPr>
          <a:xfrm>
            <a:off x="640080" y="841248"/>
            <a:ext cx="10881360" cy="914400"/>
          </a:xfrm>
          <a:prstGeom prst="rect">
            <a:avLst/>
          </a:prstGeom>
          <a:noFill/>
          <a:ln/>
        </p:spPr>
        <p:txBody>
          <a:bodyPr wrap="square" lIns="0" tIns="0" rIns="0" bIns="0" rtlCol="0" anchor="ctr"/>
          <a:lstStyle/>
          <a:p>
            <a:pPr indent="0" marL="0">
              <a:lnSpc>
                <a:spcPct val="98000"/>
              </a:lnSpc>
              <a:buNone/>
            </a:pPr>
            <a:r>
              <a:rPr lang="en-US" sz="3000" b="1" dirty="0">
                <a:solidFill>
                  <a:srgbClr val="13294B"/>
                </a:solidFill>
                <a:latin typeface="Cambria" pitchFamily="34" charset="0"/>
                <a:ea typeface="Cambria" pitchFamily="34" charset="-122"/>
                <a:cs typeface="Cambria" pitchFamily="34" charset="-120"/>
              </a:rPr>
              <a:t>Problems with the design &amp; oversight</a:t>
            </a:r>
            <a:endParaRPr lang="en-US" sz="3000" dirty="0"/>
          </a:p>
        </p:txBody>
      </p:sp>
      <p:sp>
        <p:nvSpPr>
          <p:cNvPr id="4" name="Text 2"/>
          <p:cNvSpPr/>
          <p:nvPr/>
        </p:nvSpPr>
        <p:spPr>
          <a:xfrm>
            <a:off x="640080" y="1737360"/>
            <a:ext cx="10789920" cy="731520"/>
          </a:xfrm>
          <a:prstGeom prst="rect">
            <a:avLst/>
          </a:prstGeom>
          <a:noFill/>
          <a:ln/>
        </p:spPr>
        <p:txBody>
          <a:bodyPr wrap="square" lIns="0" tIns="0" rIns="0" bIns="0" rtlCol="0" anchor="ctr"/>
          <a:lstStyle/>
          <a:p>
            <a:pPr indent="0" marL="0">
              <a:lnSpc>
                <a:spcPct val="110000"/>
              </a:lnSpc>
              <a:buNone/>
            </a:pPr>
            <a:r>
              <a:rPr lang="en-US" sz="1550" i="1" dirty="0">
                <a:solidFill>
                  <a:srgbClr val="5B6B76"/>
                </a:solidFill>
                <a:latin typeface="Arial" pitchFamily="34" charset="0"/>
                <a:ea typeface="Arial" pitchFamily="34" charset="-122"/>
                <a:cs typeface="Arial" pitchFamily="34" charset="-120"/>
              </a:rPr>
              <a:t>HDG found the engineer's work fell short of the professional “standard of care,” the level of competence expected in the industry.</a:t>
            </a:r>
            <a:endParaRPr lang="en-US" sz="1550" dirty="0"/>
          </a:p>
        </p:txBody>
      </p:sp>
      <p:sp>
        <p:nvSpPr>
          <p:cNvPr id="5" name="Shape 3"/>
          <p:cNvSpPr/>
          <p:nvPr/>
        </p:nvSpPr>
        <p:spPr>
          <a:xfrm>
            <a:off x="640080" y="2670048"/>
            <a:ext cx="118872" cy="118872"/>
          </a:xfrm>
          <a:prstGeom prst="ellipse">
            <a:avLst/>
          </a:prstGeom>
          <a:solidFill>
            <a:srgbClr val="1C7293"/>
          </a:solidFill>
          <a:ln/>
        </p:spPr>
      </p:sp>
      <p:sp>
        <p:nvSpPr>
          <p:cNvPr id="6" name="Text 4"/>
          <p:cNvSpPr/>
          <p:nvPr/>
        </p:nvSpPr>
        <p:spPr>
          <a:xfrm>
            <a:off x="932688" y="2532888"/>
            <a:ext cx="10497312" cy="640080"/>
          </a:xfrm>
          <a:prstGeom prst="rect">
            <a:avLst/>
          </a:prstGeom>
          <a:noFill/>
          <a:ln/>
        </p:spPr>
        <p:txBody>
          <a:bodyPr wrap="square" lIns="0" tIns="0" rIns="0" bIns="0" rtlCol="0" anchor="t"/>
          <a:lstStyle/>
          <a:p>
            <a:pPr indent="0" marL="0">
              <a:lnSpc>
                <a:spcPct val="102000"/>
              </a:lnSpc>
              <a:buNone/>
            </a:pPr>
            <a:r>
              <a:rPr lang="en-US" sz="1600" dirty="0">
                <a:solidFill>
                  <a:srgbClr val="23303A"/>
                </a:solidFill>
                <a:latin typeface="Arial" pitchFamily="34" charset="0"/>
                <a:ea typeface="Arial" pitchFamily="34" charset="-122"/>
                <a:cs typeface="Arial" pitchFamily="34" charset="-120"/>
              </a:rPr>
              <a:t>No drawings or details were prepared for a complex roof.</a:t>
            </a:r>
            <a:endParaRPr lang="en-US" sz="1600" dirty="0"/>
          </a:p>
        </p:txBody>
      </p:sp>
      <p:sp>
        <p:nvSpPr>
          <p:cNvPr id="7" name="Shape 5"/>
          <p:cNvSpPr/>
          <p:nvPr/>
        </p:nvSpPr>
        <p:spPr>
          <a:xfrm>
            <a:off x="640080" y="3310128"/>
            <a:ext cx="118872" cy="118872"/>
          </a:xfrm>
          <a:prstGeom prst="ellipse">
            <a:avLst/>
          </a:prstGeom>
          <a:solidFill>
            <a:srgbClr val="1C7293"/>
          </a:solidFill>
          <a:ln/>
        </p:spPr>
      </p:sp>
      <p:sp>
        <p:nvSpPr>
          <p:cNvPr id="8" name="Text 6"/>
          <p:cNvSpPr/>
          <p:nvPr/>
        </p:nvSpPr>
        <p:spPr>
          <a:xfrm>
            <a:off x="932688" y="3172968"/>
            <a:ext cx="10497312" cy="640080"/>
          </a:xfrm>
          <a:prstGeom prst="rect">
            <a:avLst/>
          </a:prstGeom>
          <a:noFill/>
          <a:ln/>
        </p:spPr>
        <p:txBody>
          <a:bodyPr wrap="square" lIns="0" tIns="0" rIns="0" bIns="0" rtlCol="0" anchor="t"/>
          <a:lstStyle/>
          <a:p>
            <a:pPr indent="0" marL="0">
              <a:lnSpc>
                <a:spcPct val="102000"/>
              </a:lnSpc>
              <a:buNone/>
            </a:pPr>
            <a:r>
              <a:rPr lang="en-US" sz="1600" dirty="0">
                <a:solidFill>
                  <a:srgbClr val="23303A"/>
                </a:solidFill>
                <a:latin typeface="Arial" pitchFamily="34" charset="0"/>
                <a:ea typeface="Arial" pitchFamily="34" charset="-122"/>
                <a:cs typeface="Arial" pitchFamily="34" charset="-120"/>
              </a:rPr>
              <a:t>No test core was taken, which would have revealed the wet, un-removed old roof.</a:t>
            </a:r>
            <a:endParaRPr lang="en-US" sz="1600" dirty="0"/>
          </a:p>
        </p:txBody>
      </p:sp>
      <p:sp>
        <p:nvSpPr>
          <p:cNvPr id="9" name="Shape 7"/>
          <p:cNvSpPr/>
          <p:nvPr/>
        </p:nvSpPr>
        <p:spPr>
          <a:xfrm>
            <a:off x="640080" y="3950208"/>
            <a:ext cx="118872" cy="118872"/>
          </a:xfrm>
          <a:prstGeom prst="ellipse">
            <a:avLst/>
          </a:prstGeom>
          <a:solidFill>
            <a:srgbClr val="1C7293"/>
          </a:solidFill>
          <a:ln/>
        </p:spPr>
      </p:sp>
      <p:sp>
        <p:nvSpPr>
          <p:cNvPr id="10" name="Text 8"/>
          <p:cNvSpPr/>
          <p:nvPr/>
        </p:nvSpPr>
        <p:spPr>
          <a:xfrm>
            <a:off x="932688" y="3813048"/>
            <a:ext cx="10497312" cy="640080"/>
          </a:xfrm>
          <a:prstGeom prst="rect">
            <a:avLst/>
          </a:prstGeom>
          <a:noFill/>
          <a:ln/>
        </p:spPr>
        <p:txBody>
          <a:bodyPr wrap="square" lIns="0" tIns="0" rIns="0" bIns="0" rtlCol="0" anchor="t"/>
          <a:lstStyle/>
          <a:p>
            <a:pPr indent="0" marL="0">
              <a:lnSpc>
                <a:spcPct val="102000"/>
              </a:lnSpc>
              <a:buNone/>
            </a:pPr>
            <a:r>
              <a:rPr lang="en-US" sz="1600" dirty="0">
                <a:solidFill>
                  <a:srgbClr val="23303A"/>
                </a:solidFill>
                <a:latin typeface="Arial" pitchFamily="34" charset="0"/>
                <a:ea typeface="Arial" pitchFamily="34" charset="-122"/>
                <a:cs typeface="Arial" pitchFamily="34" charset="-120"/>
              </a:rPr>
              <a:t>The specification was changed after bidding, but the project was not re-bid.</a:t>
            </a:r>
            <a:endParaRPr lang="en-US" sz="1600" dirty="0"/>
          </a:p>
        </p:txBody>
      </p:sp>
      <p:sp>
        <p:nvSpPr>
          <p:cNvPr id="11" name="Shape 9"/>
          <p:cNvSpPr/>
          <p:nvPr/>
        </p:nvSpPr>
        <p:spPr>
          <a:xfrm>
            <a:off x="640080" y="4590288"/>
            <a:ext cx="118872" cy="118872"/>
          </a:xfrm>
          <a:prstGeom prst="ellipse">
            <a:avLst/>
          </a:prstGeom>
          <a:solidFill>
            <a:srgbClr val="1C7293"/>
          </a:solidFill>
          <a:ln/>
        </p:spPr>
      </p:sp>
      <p:sp>
        <p:nvSpPr>
          <p:cNvPr id="12" name="Text 10"/>
          <p:cNvSpPr/>
          <p:nvPr/>
        </p:nvSpPr>
        <p:spPr>
          <a:xfrm>
            <a:off x="932688" y="4453128"/>
            <a:ext cx="10497312" cy="640080"/>
          </a:xfrm>
          <a:prstGeom prst="rect">
            <a:avLst/>
          </a:prstGeom>
          <a:noFill/>
          <a:ln/>
        </p:spPr>
        <p:txBody>
          <a:bodyPr wrap="square" lIns="0" tIns="0" rIns="0" bIns="0" rtlCol="0" anchor="t"/>
          <a:lstStyle/>
          <a:p>
            <a:pPr indent="0" marL="0">
              <a:lnSpc>
                <a:spcPct val="102000"/>
              </a:lnSpc>
              <a:buNone/>
            </a:pPr>
            <a:r>
              <a:rPr lang="en-US" sz="1600" dirty="0">
                <a:solidFill>
                  <a:srgbClr val="23303A"/>
                </a:solidFill>
                <a:latin typeface="Arial" pitchFamily="34" charset="0"/>
                <a:ea typeface="Arial" pitchFamily="34" charset="-122"/>
                <a:cs typeface="Arial" pitchFamily="34" charset="-120"/>
              </a:rPr>
              <a:t>No regular on-site inspections were performed during construction.</a:t>
            </a:r>
            <a:endParaRPr lang="en-US" sz="1600" dirty="0"/>
          </a:p>
        </p:txBody>
      </p:sp>
      <p:sp>
        <p:nvSpPr>
          <p:cNvPr id="13" name="Shape 11"/>
          <p:cNvSpPr/>
          <p:nvPr/>
        </p:nvSpPr>
        <p:spPr>
          <a:xfrm>
            <a:off x="640080" y="5230368"/>
            <a:ext cx="118872" cy="118872"/>
          </a:xfrm>
          <a:prstGeom prst="ellipse">
            <a:avLst/>
          </a:prstGeom>
          <a:solidFill>
            <a:srgbClr val="1C7293"/>
          </a:solidFill>
          <a:ln/>
        </p:spPr>
      </p:sp>
      <p:sp>
        <p:nvSpPr>
          <p:cNvPr id="14" name="Text 12"/>
          <p:cNvSpPr/>
          <p:nvPr/>
        </p:nvSpPr>
        <p:spPr>
          <a:xfrm>
            <a:off x="932688" y="5093208"/>
            <a:ext cx="10497312" cy="640080"/>
          </a:xfrm>
          <a:prstGeom prst="rect">
            <a:avLst/>
          </a:prstGeom>
          <a:noFill/>
          <a:ln/>
        </p:spPr>
        <p:txBody>
          <a:bodyPr wrap="square" lIns="0" tIns="0" rIns="0" bIns="0" rtlCol="0" anchor="t"/>
          <a:lstStyle/>
          <a:p>
            <a:pPr indent="0" marL="0">
              <a:lnSpc>
                <a:spcPct val="102000"/>
              </a:lnSpc>
              <a:buNone/>
            </a:pPr>
            <a:r>
              <a:rPr lang="en-US" sz="1600" dirty="0">
                <a:solidFill>
                  <a:srgbClr val="23303A"/>
                </a:solidFill>
                <a:latin typeface="Arial" pitchFamily="34" charset="0"/>
                <a:ea typeface="Arial" pitchFamily="34" charset="-122"/>
                <a:cs typeface="Arial" pitchFamily="34" charset="-120"/>
              </a:rPr>
              <a:t>No written reports, and no interim or final punch lists, were ever produced.</a:t>
            </a:r>
            <a:endParaRPr lang="en-US" sz="1600" dirty="0"/>
          </a:p>
        </p:txBody>
      </p:sp>
      <p:sp>
        <p:nvSpPr>
          <p:cNvPr id="15" name="Text 13"/>
          <p:cNvSpPr/>
          <p:nvPr/>
        </p:nvSpPr>
        <p:spPr>
          <a:xfrm>
            <a:off x="11521440" y="6400800"/>
            <a:ext cx="365760" cy="274320"/>
          </a:xfrm>
          <a:prstGeom prst="rect">
            <a:avLst/>
          </a:prstGeom>
          <a:noFill/>
          <a:ln/>
        </p:spPr>
        <p:txBody>
          <a:bodyPr wrap="square" rtlCol="0" anchor="ctr"/>
          <a:lstStyle/>
          <a:p>
            <a:pPr algn="r" indent="0" marL="0">
              <a:buNone/>
            </a:pPr>
            <a:r>
              <a:rPr lang="en-US" sz="1000" dirty="0">
                <a:solidFill>
                  <a:srgbClr val="5B6B76"/>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0080" y="502920"/>
            <a:ext cx="10058400" cy="320040"/>
          </a:xfrm>
          <a:prstGeom prst="rect">
            <a:avLst/>
          </a:prstGeom>
          <a:noFill/>
          <a:ln/>
        </p:spPr>
        <p:txBody>
          <a:bodyPr wrap="square" lIns="0" tIns="0" rIns="0" bIns="0" rtlCol="0" anchor="ctr"/>
          <a:lstStyle/>
          <a:p>
            <a:pPr indent="0" marL="0">
              <a:buNone/>
            </a:pPr>
            <a:r>
              <a:rPr lang="en-US" sz="1250" b="1" spc="300" kern="0" dirty="0">
                <a:solidFill>
                  <a:srgbClr val="1C7293"/>
                </a:solidFill>
                <a:latin typeface="Arial" pitchFamily="34" charset="0"/>
                <a:ea typeface="Arial" pitchFamily="34" charset="-122"/>
                <a:cs typeface="Arial" pitchFamily="34" charset="-120"/>
              </a:rPr>
              <a:t>WHAT HDG FOUND · PART 2</a:t>
            </a:r>
            <a:endParaRPr lang="en-US" sz="1250" dirty="0"/>
          </a:p>
        </p:txBody>
      </p:sp>
      <p:sp>
        <p:nvSpPr>
          <p:cNvPr id="3" name="Text 1"/>
          <p:cNvSpPr/>
          <p:nvPr/>
        </p:nvSpPr>
        <p:spPr>
          <a:xfrm>
            <a:off x="640080" y="841248"/>
            <a:ext cx="10881360" cy="914400"/>
          </a:xfrm>
          <a:prstGeom prst="rect">
            <a:avLst/>
          </a:prstGeom>
          <a:noFill/>
          <a:ln/>
        </p:spPr>
        <p:txBody>
          <a:bodyPr wrap="square" lIns="0" tIns="0" rIns="0" bIns="0" rtlCol="0" anchor="ctr"/>
          <a:lstStyle/>
          <a:p>
            <a:pPr indent="0" marL="0">
              <a:lnSpc>
                <a:spcPct val="98000"/>
              </a:lnSpc>
              <a:buNone/>
            </a:pPr>
            <a:r>
              <a:rPr lang="en-US" sz="3000" b="1" dirty="0">
                <a:solidFill>
                  <a:srgbClr val="13294B"/>
                </a:solidFill>
                <a:latin typeface="Cambria" pitchFamily="34" charset="0"/>
                <a:ea typeface="Cambria" pitchFamily="34" charset="-122"/>
                <a:cs typeface="Cambria" pitchFamily="34" charset="-120"/>
              </a:rPr>
              <a:t>Problems with the installation</a:t>
            </a:r>
            <a:endParaRPr lang="en-US" sz="3000" dirty="0"/>
          </a:p>
        </p:txBody>
      </p:sp>
      <p:sp>
        <p:nvSpPr>
          <p:cNvPr id="4" name="Shape 2"/>
          <p:cNvSpPr/>
          <p:nvPr/>
        </p:nvSpPr>
        <p:spPr>
          <a:xfrm>
            <a:off x="640080" y="1828800"/>
            <a:ext cx="5257800" cy="1234440"/>
          </a:xfrm>
          <a:prstGeom prst="roundRect">
            <a:avLst>
              <a:gd name="adj" fmla="val 5926"/>
            </a:avLst>
          </a:prstGeom>
          <a:solidFill>
            <a:srgbClr val="F4F7FA"/>
          </a:solidFill>
          <a:ln w="12700">
            <a:solidFill>
              <a:srgbClr val="E1E8EE"/>
            </a:solidFill>
            <a:prstDash val="solid"/>
          </a:ln>
        </p:spPr>
      </p:sp>
      <p:sp>
        <p:nvSpPr>
          <p:cNvPr id="5" name="Shape 3"/>
          <p:cNvSpPr/>
          <p:nvPr/>
        </p:nvSpPr>
        <p:spPr>
          <a:xfrm>
            <a:off x="868680" y="2075688"/>
            <a:ext cx="164592" cy="164592"/>
          </a:xfrm>
          <a:prstGeom prst="ellipse">
            <a:avLst/>
          </a:prstGeom>
          <a:solidFill>
            <a:srgbClr val="C9A227"/>
          </a:solidFill>
          <a:ln/>
        </p:spPr>
      </p:sp>
      <p:sp>
        <p:nvSpPr>
          <p:cNvPr id="6" name="Text 4"/>
          <p:cNvSpPr/>
          <p:nvPr/>
        </p:nvSpPr>
        <p:spPr>
          <a:xfrm>
            <a:off x="1188720" y="1975104"/>
            <a:ext cx="4572000" cy="365760"/>
          </a:xfrm>
          <a:prstGeom prst="rect">
            <a:avLst/>
          </a:prstGeom>
          <a:noFill/>
          <a:ln/>
        </p:spPr>
        <p:txBody>
          <a:bodyPr wrap="square" lIns="0" tIns="0" rIns="0" bIns="0" rtlCol="0" anchor="ctr"/>
          <a:lstStyle/>
          <a:p>
            <a:pPr indent="0" marL="0">
              <a:buNone/>
            </a:pPr>
            <a:r>
              <a:rPr lang="en-US" sz="1550" b="1" dirty="0">
                <a:solidFill>
                  <a:srgbClr val="13294B"/>
                </a:solidFill>
                <a:latin typeface="Arial" pitchFamily="34" charset="0"/>
                <a:ea typeface="Arial" pitchFamily="34" charset="-122"/>
                <a:cs typeface="Arial" pitchFamily="34" charset="-120"/>
              </a:rPr>
              <a:t>Old roof left in place</a:t>
            </a:r>
            <a:endParaRPr lang="en-US" sz="1550" dirty="0"/>
          </a:p>
        </p:txBody>
      </p:sp>
      <p:sp>
        <p:nvSpPr>
          <p:cNvPr id="7" name="Text 5"/>
          <p:cNvSpPr/>
          <p:nvPr/>
        </p:nvSpPr>
        <p:spPr>
          <a:xfrm>
            <a:off x="1188720" y="2359152"/>
            <a:ext cx="4572000" cy="640080"/>
          </a:xfrm>
          <a:prstGeom prst="rect">
            <a:avLst/>
          </a:prstGeom>
          <a:noFill/>
          <a:ln/>
        </p:spPr>
        <p:txBody>
          <a:bodyPr wrap="square" lIns="0" tIns="0" rIns="0" bIns="0" rtlCol="0" anchor="ctr"/>
          <a:lstStyle/>
          <a:p>
            <a:pPr indent="0" marL="0">
              <a:lnSpc>
                <a:spcPct val="100000"/>
              </a:lnSpc>
              <a:buNone/>
            </a:pPr>
            <a:r>
              <a:rPr lang="en-US" sz="1250" dirty="0">
                <a:solidFill>
                  <a:srgbClr val="23303A"/>
                </a:solidFill>
                <a:latin typeface="Arial" pitchFamily="34" charset="0"/>
                <a:ea typeface="Arial" pitchFamily="34" charset="-122"/>
                <a:cs typeface="Arial" pitchFamily="34" charset="-120"/>
              </a:rPr>
              <a:t>The existing roof was not removed as required, and water was found beneath it.</a:t>
            </a:r>
            <a:endParaRPr lang="en-US" sz="1250" dirty="0"/>
          </a:p>
        </p:txBody>
      </p:sp>
      <p:sp>
        <p:nvSpPr>
          <p:cNvPr id="8" name="Shape 6"/>
          <p:cNvSpPr/>
          <p:nvPr/>
        </p:nvSpPr>
        <p:spPr>
          <a:xfrm>
            <a:off x="6172200" y="1828800"/>
            <a:ext cx="5257800" cy="1234440"/>
          </a:xfrm>
          <a:prstGeom prst="roundRect">
            <a:avLst>
              <a:gd name="adj" fmla="val 5926"/>
            </a:avLst>
          </a:prstGeom>
          <a:solidFill>
            <a:srgbClr val="F4F7FA"/>
          </a:solidFill>
          <a:ln w="12700">
            <a:solidFill>
              <a:srgbClr val="E1E8EE"/>
            </a:solidFill>
            <a:prstDash val="solid"/>
          </a:ln>
        </p:spPr>
      </p:sp>
      <p:sp>
        <p:nvSpPr>
          <p:cNvPr id="9" name="Shape 7"/>
          <p:cNvSpPr/>
          <p:nvPr/>
        </p:nvSpPr>
        <p:spPr>
          <a:xfrm>
            <a:off x="6400800" y="2075688"/>
            <a:ext cx="164592" cy="164592"/>
          </a:xfrm>
          <a:prstGeom prst="ellipse">
            <a:avLst/>
          </a:prstGeom>
          <a:solidFill>
            <a:srgbClr val="C9A227"/>
          </a:solidFill>
          <a:ln/>
        </p:spPr>
      </p:sp>
      <p:sp>
        <p:nvSpPr>
          <p:cNvPr id="10" name="Text 8"/>
          <p:cNvSpPr/>
          <p:nvPr/>
        </p:nvSpPr>
        <p:spPr>
          <a:xfrm>
            <a:off x="6720840" y="1975104"/>
            <a:ext cx="4572000" cy="365760"/>
          </a:xfrm>
          <a:prstGeom prst="rect">
            <a:avLst/>
          </a:prstGeom>
          <a:noFill/>
          <a:ln/>
        </p:spPr>
        <p:txBody>
          <a:bodyPr wrap="square" lIns="0" tIns="0" rIns="0" bIns="0" rtlCol="0" anchor="ctr"/>
          <a:lstStyle/>
          <a:p>
            <a:pPr indent="0" marL="0">
              <a:buNone/>
            </a:pPr>
            <a:r>
              <a:rPr lang="en-US" sz="1550" b="1" dirty="0">
                <a:solidFill>
                  <a:srgbClr val="13294B"/>
                </a:solidFill>
                <a:latin typeface="Arial" pitchFamily="34" charset="0"/>
                <a:ea typeface="Arial" pitchFamily="34" charset="-122"/>
                <a:cs typeface="Arial" pitchFamily="34" charset="-120"/>
              </a:rPr>
              <a:t>Half the insulation</a:t>
            </a:r>
            <a:endParaRPr lang="en-US" sz="1550" dirty="0"/>
          </a:p>
        </p:txBody>
      </p:sp>
      <p:sp>
        <p:nvSpPr>
          <p:cNvPr id="11" name="Text 9"/>
          <p:cNvSpPr/>
          <p:nvPr/>
        </p:nvSpPr>
        <p:spPr>
          <a:xfrm>
            <a:off x="6720840" y="2359152"/>
            <a:ext cx="4572000" cy="640080"/>
          </a:xfrm>
          <a:prstGeom prst="rect">
            <a:avLst/>
          </a:prstGeom>
          <a:noFill/>
          <a:ln/>
        </p:spPr>
        <p:txBody>
          <a:bodyPr wrap="square" lIns="0" tIns="0" rIns="0" bIns="0" rtlCol="0" anchor="ctr"/>
          <a:lstStyle/>
          <a:p>
            <a:pPr indent="0" marL="0">
              <a:lnSpc>
                <a:spcPct val="100000"/>
              </a:lnSpc>
              <a:buNone/>
            </a:pPr>
            <a:r>
              <a:rPr lang="en-US" sz="1250" dirty="0">
                <a:solidFill>
                  <a:srgbClr val="23303A"/>
                </a:solidFill>
                <a:latin typeface="Arial" pitchFamily="34" charset="0"/>
                <a:ea typeface="Arial" pitchFamily="34" charset="-122"/>
                <a:cs typeface="Arial" pitchFamily="34" charset="-120"/>
              </a:rPr>
              <a:t>Only one layer of insulation was installed where two were specified.</a:t>
            </a:r>
            <a:endParaRPr lang="en-US" sz="1250" dirty="0"/>
          </a:p>
        </p:txBody>
      </p:sp>
      <p:sp>
        <p:nvSpPr>
          <p:cNvPr id="12" name="Shape 10"/>
          <p:cNvSpPr/>
          <p:nvPr/>
        </p:nvSpPr>
        <p:spPr>
          <a:xfrm>
            <a:off x="640080" y="3246120"/>
            <a:ext cx="5257800" cy="1234440"/>
          </a:xfrm>
          <a:prstGeom prst="roundRect">
            <a:avLst>
              <a:gd name="adj" fmla="val 5926"/>
            </a:avLst>
          </a:prstGeom>
          <a:solidFill>
            <a:srgbClr val="F4F7FA"/>
          </a:solidFill>
          <a:ln w="12700">
            <a:solidFill>
              <a:srgbClr val="E1E8EE"/>
            </a:solidFill>
            <a:prstDash val="solid"/>
          </a:ln>
        </p:spPr>
      </p:sp>
      <p:sp>
        <p:nvSpPr>
          <p:cNvPr id="13" name="Shape 11"/>
          <p:cNvSpPr/>
          <p:nvPr/>
        </p:nvSpPr>
        <p:spPr>
          <a:xfrm>
            <a:off x="868680" y="3493008"/>
            <a:ext cx="164592" cy="164592"/>
          </a:xfrm>
          <a:prstGeom prst="ellipse">
            <a:avLst/>
          </a:prstGeom>
          <a:solidFill>
            <a:srgbClr val="C9A227"/>
          </a:solidFill>
          <a:ln/>
        </p:spPr>
      </p:sp>
      <p:sp>
        <p:nvSpPr>
          <p:cNvPr id="14" name="Text 12"/>
          <p:cNvSpPr/>
          <p:nvPr/>
        </p:nvSpPr>
        <p:spPr>
          <a:xfrm>
            <a:off x="1188720" y="3392424"/>
            <a:ext cx="4572000" cy="365760"/>
          </a:xfrm>
          <a:prstGeom prst="rect">
            <a:avLst/>
          </a:prstGeom>
          <a:noFill/>
          <a:ln/>
        </p:spPr>
        <p:txBody>
          <a:bodyPr wrap="square" lIns="0" tIns="0" rIns="0" bIns="0" rtlCol="0" anchor="ctr"/>
          <a:lstStyle/>
          <a:p>
            <a:pPr indent="0" marL="0">
              <a:buNone/>
            </a:pPr>
            <a:r>
              <a:rPr lang="en-US" sz="1550" b="1" dirty="0">
                <a:solidFill>
                  <a:srgbClr val="13294B"/>
                </a:solidFill>
                <a:latin typeface="Arial" pitchFamily="34" charset="0"/>
                <a:ea typeface="Arial" pitchFamily="34" charset="-122"/>
                <a:cs typeface="Arial" pitchFamily="34" charset="-120"/>
              </a:rPr>
              <a:t>Drains not done right</a:t>
            </a:r>
            <a:endParaRPr lang="en-US" sz="1550" dirty="0"/>
          </a:p>
        </p:txBody>
      </p:sp>
      <p:sp>
        <p:nvSpPr>
          <p:cNvPr id="15" name="Text 13"/>
          <p:cNvSpPr/>
          <p:nvPr/>
        </p:nvSpPr>
        <p:spPr>
          <a:xfrm>
            <a:off x="1188720" y="3776472"/>
            <a:ext cx="4572000" cy="640080"/>
          </a:xfrm>
          <a:prstGeom prst="rect">
            <a:avLst/>
          </a:prstGeom>
          <a:noFill/>
          <a:ln/>
        </p:spPr>
        <p:txBody>
          <a:bodyPr wrap="square" lIns="0" tIns="0" rIns="0" bIns="0" rtlCol="0" anchor="ctr"/>
          <a:lstStyle/>
          <a:p>
            <a:pPr indent="0" marL="0">
              <a:lnSpc>
                <a:spcPct val="100000"/>
              </a:lnSpc>
              <a:buNone/>
            </a:pPr>
            <a:r>
              <a:rPr lang="en-US" sz="1250" dirty="0">
                <a:solidFill>
                  <a:srgbClr val="23303A"/>
                </a:solidFill>
                <a:latin typeface="Arial" pitchFamily="34" charset="0"/>
                <a:ea typeface="Arial" pitchFamily="34" charset="-122"/>
                <a:cs typeface="Arial" pitchFamily="34" charset="-120"/>
              </a:rPr>
              <a:t>Drains weren't properly replaced or sealed; one clamping ring had no bolts.</a:t>
            </a:r>
            <a:endParaRPr lang="en-US" sz="1250" dirty="0"/>
          </a:p>
        </p:txBody>
      </p:sp>
      <p:sp>
        <p:nvSpPr>
          <p:cNvPr id="16" name="Shape 14"/>
          <p:cNvSpPr/>
          <p:nvPr/>
        </p:nvSpPr>
        <p:spPr>
          <a:xfrm>
            <a:off x="6172200" y="3246120"/>
            <a:ext cx="5257800" cy="1234440"/>
          </a:xfrm>
          <a:prstGeom prst="roundRect">
            <a:avLst>
              <a:gd name="adj" fmla="val 5926"/>
            </a:avLst>
          </a:prstGeom>
          <a:solidFill>
            <a:srgbClr val="F4F7FA"/>
          </a:solidFill>
          <a:ln w="12700">
            <a:solidFill>
              <a:srgbClr val="E1E8EE"/>
            </a:solidFill>
            <a:prstDash val="solid"/>
          </a:ln>
        </p:spPr>
      </p:sp>
      <p:sp>
        <p:nvSpPr>
          <p:cNvPr id="17" name="Shape 15"/>
          <p:cNvSpPr/>
          <p:nvPr/>
        </p:nvSpPr>
        <p:spPr>
          <a:xfrm>
            <a:off x="6400800" y="3493008"/>
            <a:ext cx="164592" cy="164592"/>
          </a:xfrm>
          <a:prstGeom prst="ellipse">
            <a:avLst/>
          </a:prstGeom>
          <a:solidFill>
            <a:srgbClr val="C9A227"/>
          </a:solidFill>
          <a:ln/>
        </p:spPr>
      </p:sp>
      <p:sp>
        <p:nvSpPr>
          <p:cNvPr id="18" name="Text 16"/>
          <p:cNvSpPr/>
          <p:nvPr/>
        </p:nvSpPr>
        <p:spPr>
          <a:xfrm>
            <a:off x="6720840" y="3392424"/>
            <a:ext cx="4572000" cy="365760"/>
          </a:xfrm>
          <a:prstGeom prst="rect">
            <a:avLst/>
          </a:prstGeom>
          <a:noFill/>
          <a:ln/>
        </p:spPr>
        <p:txBody>
          <a:bodyPr wrap="square" lIns="0" tIns="0" rIns="0" bIns="0" rtlCol="0" anchor="ctr"/>
          <a:lstStyle/>
          <a:p>
            <a:pPr indent="0" marL="0">
              <a:buNone/>
            </a:pPr>
            <a:r>
              <a:rPr lang="en-US" sz="1550" b="1" dirty="0">
                <a:solidFill>
                  <a:srgbClr val="13294B"/>
                </a:solidFill>
                <a:latin typeface="Arial" pitchFamily="34" charset="0"/>
                <a:ea typeface="Arial" pitchFamily="34" charset="-122"/>
                <a:cs typeface="Arial" pitchFamily="34" charset="-120"/>
              </a:rPr>
              <a:t>Flashings failing</a:t>
            </a:r>
            <a:endParaRPr lang="en-US" sz="1550" dirty="0"/>
          </a:p>
        </p:txBody>
      </p:sp>
      <p:sp>
        <p:nvSpPr>
          <p:cNvPr id="19" name="Text 17"/>
          <p:cNvSpPr/>
          <p:nvPr/>
        </p:nvSpPr>
        <p:spPr>
          <a:xfrm>
            <a:off x="6720840" y="3776472"/>
            <a:ext cx="4572000" cy="640080"/>
          </a:xfrm>
          <a:prstGeom prst="rect">
            <a:avLst/>
          </a:prstGeom>
          <a:noFill/>
          <a:ln/>
        </p:spPr>
        <p:txBody>
          <a:bodyPr wrap="square" lIns="0" tIns="0" rIns="0" bIns="0" rtlCol="0" anchor="ctr"/>
          <a:lstStyle/>
          <a:p>
            <a:pPr indent="0" marL="0">
              <a:lnSpc>
                <a:spcPct val="100000"/>
              </a:lnSpc>
              <a:buNone/>
            </a:pPr>
            <a:r>
              <a:rPr lang="en-US" sz="1250" dirty="0">
                <a:solidFill>
                  <a:srgbClr val="23303A"/>
                </a:solidFill>
                <a:latin typeface="Arial" pitchFamily="34" charset="0"/>
                <a:ea typeface="Arial" pitchFamily="34" charset="-122"/>
                <a:cs typeface="Arial" pitchFamily="34" charset="-120"/>
              </a:rPr>
              <a:t>Counterflashing and cant strips were missing; base flashings are coming loose.</a:t>
            </a:r>
            <a:endParaRPr lang="en-US" sz="1250" dirty="0"/>
          </a:p>
        </p:txBody>
      </p:sp>
      <p:sp>
        <p:nvSpPr>
          <p:cNvPr id="20" name="Shape 18"/>
          <p:cNvSpPr/>
          <p:nvPr/>
        </p:nvSpPr>
        <p:spPr>
          <a:xfrm>
            <a:off x="640080" y="4663440"/>
            <a:ext cx="5257800" cy="1234440"/>
          </a:xfrm>
          <a:prstGeom prst="roundRect">
            <a:avLst>
              <a:gd name="adj" fmla="val 5926"/>
            </a:avLst>
          </a:prstGeom>
          <a:solidFill>
            <a:srgbClr val="F4F7FA"/>
          </a:solidFill>
          <a:ln w="12700">
            <a:solidFill>
              <a:srgbClr val="E1E8EE"/>
            </a:solidFill>
            <a:prstDash val="solid"/>
          </a:ln>
        </p:spPr>
      </p:sp>
      <p:sp>
        <p:nvSpPr>
          <p:cNvPr id="21" name="Shape 19"/>
          <p:cNvSpPr/>
          <p:nvPr/>
        </p:nvSpPr>
        <p:spPr>
          <a:xfrm>
            <a:off x="868680" y="4910328"/>
            <a:ext cx="164592" cy="164592"/>
          </a:xfrm>
          <a:prstGeom prst="ellipse">
            <a:avLst/>
          </a:prstGeom>
          <a:solidFill>
            <a:srgbClr val="C9A227"/>
          </a:solidFill>
          <a:ln/>
        </p:spPr>
      </p:sp>
      <p:sp>
        <p:nvSpPr>
          <p:cNvPr id="22" name="Text 20"/>
          <p:cNvSpPr/>
          <p:nvPr/>
        </p:nvSpPr>
        <p:spPr>
          <a:xfrm>
            <a:off x="1188720" y="4809744"/>
            <a:ext cx="4572000" cy="365760"/>
          </a:xfrm>
          <a:prstGeom prst="rect">
            <a:avLst/>
          </a:prstGeom>
          <a:noFill/>
          <a:ln/>
        </p:spPr>
        <p:txBody>
          <a:bodyPr wrap="square" lIns="0" tIns="0" rIns="0" bIns="0" rtlCol="0" anchor="ctr"/>
          <a:lstStyle/>
          <a:p>
            <a:pPr indent="0" marL="0">
              <a:buNone/>
            </a:pPr>
            <a:r>
              <a:rPr lang="en-US" sz="1550" b="1" dirty="0">
                <a:solidFill>
                  <a:srgbClr val="13294B"/>
                </a:solidFill>
                <a:latin typeface="Arial" pitchFamily="34" charset="0"/>
                <a:ea typeface="Arial" pitchFamily="34" charset="-122"/>
                <a:cs typeface="Arial" pitchFamily="34" charset="-120"/>
              </a:rPr>
              <a:t>Moisture in the roof</a:t>
            </a:r>
            <a:endParaRPr lang="en-US" sz="1550" dirty="0"/>
          </a:p>
        </p:txBody>
      </p:sp>
      <p:sp>
        <p:nvSpPr>
          <p:cNvPr id="23" name="Text 21"/>
          <p:cNvSpPr/>
          <p:nvPr/>
        </p:nvSpPr>
        <p:spPr>
          <a:xfrm>
            <a:off x="1188720" y="5193792"/>
            <a:ext cx="4572000" cy="640080"/>
          </a:xfrm>
          <a:prstGeom prst="rect">
            <a:avLst/>
          </a:prstGeom>
          <a:noFill/>
          <a:ln/>
        </p:spPr>
        <p:txBody>
          <a:bodyPr wrap="square" lIns="0" tIns="0" rIns="0" bIns="0" rtlCol="0" anchor="ctr"/>
          <a:lstStyle/>
          <a:p>
            <a:pPr indent="0" marL="0">
              <a:lnSpc>
                <a:spcPct val="100000"/>
              </a:lnSpc>
              <a:buNone/>
            </a:pPr>
            <a:r>
              <a:rPr lang="en-US" sz="1250" dirty="0">
                <a:solidFill>
                  <a:srgbClr val="23303A"/>
                </a:solidFill>
                <a:latin typeface="Arial" pitchFamily="34" charset="0"/>
                <a:ea typeface="Arial" pitchFamily="34" charset="-122"/>
                <a:cs typeface="Arial" pitchFamily="34" charset="-120"/>
              </a:rPr>
              <a:t>Test cuts on the west side found wet insulation. The new roof is letting water in.</a:t>
            </a:r>
            <a:endParaRPr lang="en-US" sz="1250" dirty="0"/>
          </a:p>
        </p:txBody>
      </p:sp>
      <p:sp>
        <p:nvSpPr>
          <p:cNvPr id="24" name="Shape 22"/>
          <p:cNvSpPr/>
          <p:nvPr/>
        </p:nvSpPr>
        <p:spPr>
          <a:xfrm>
            <a:off x="6172200" y="4663440"/>
            <a:ext cx="5257800" cy="1234440"/>
          </a:xfrm>
          <a:prstGeom prst="roundRect">
            <a:avLst>
              <a:gd name="adj" fmla="val 5926"/>
            </a:avLst>
          </a:prstGeom>
          <a:solidFill>
            <a:srgbClr val="F4F7FA"/>
          </a:solidFill>
          <a:ln w="12700">
            <a:solidFill>
              <a:srgbClr val="E1E8EE"/>
            </a:solidFill>
            <a:prstDash val="solid"/>
          </a:ln>
        </p:spPr>
      </p:sp>
      <p:sp>
        <p:nvSpPr>
          <p:cNvPr id="25" name="Shape 23"/>
          <p:cNvSpPr/>
          <p:nvPr/>
        </p:nvSpPr>
        <p:spPr>
          <a:xfrm>
            <a:off x="6400800" y="4910328"/>
            <a:ext cx="164592" cy="164592"/>
          </a:xfrm>
          <a:prstGeom prst="ellipse">
            <a:avLst/>
          </a:prstGeom>
          <a:solidFill>
            <a:srgbClr val="C9A227"/>
          </a:solidFill>
          <a:ln/>
        </p:spPr>
      </p:sp>
      <p:sp>
        <p:nvSpPr>
          <p:cNvPr id="26" name="Text 24"/>
          <p:cNvSpPr/>
          <p:nvPr/>
        </p:nvSpPr>
        <p:spPr>
          <a:xfrm>
            <a:off x="6720840" y="4809744"/>
            <a:ext cx="4572000" cy="365760"/>
          </a:xfrm>
          <a:prstGeom prst="rect">
            <a:avLst/>
          </a:prstGeom>
          <a:noFill/>
          <a:ln/>
        </p:spPr>
        <p:txBody>
          <a:bodyPr wrap="square" lIns="0" tIns="0" rIns="0" bIns="0" rtlCol="0" anchor="ctr"/>
          <a:lstStyle/>
          <a:p>
            <a:pPr indent="0" marL="0">
              <a:buNone/>
            </a:pPr>
            <a:r>
              <a:rPr lang="en-US" sz="1550" b="1" dirty="0">
                <a:solidFill>
                  <a:srgbClr val="13294B"/>
                </a:solidFill>
                <a:latin typeface="Arial" pitchFamily="34" charset="0"/>
                <a:ea typeface="Arial" pitchFamily="34" charset="-122"/>
                <a:cs typeface="Arial" pitchFamily="34" charset="-120"/>
              </a:rPr>
              <a:t>Other defects</a:t>
            </a:r>
            <a:endParaRPr lang="en-US" sz="1550" dirty="0"/>
          </a:p>
        </p:txBody>
      </p:sp>
      <p:sp>
        <p:nvSpPr>
          <p:cNvPr id="27" name="Text 25"/>
          <p:cNvSpPr/>
          <p:nvPr/>
        </p:nvSpPr>
        <p:spPr>
          <a:xfrm>
            <a:off x="6720840" y="5193792"/>
            <a:ext cx="4572000" cy="640080"/>
          </a:xfrm>
          <a:prstGeom prst="rect">
            <a:avLst/>
          </a:prstGeom>
          <a:noFill/>
          <a:ln/>
        </p:spPr>
        <p:txBody>
          <a:bodyPr wrap="square" lIns="0" tIns="0" rIns="0" bIns="0" rtlCol="0" anchor="ctr"/>
          <a:lstStyle/>
          <a:p>
            <a:pPr indent="0" marL="0">
              <a:lnSpc>
                <a:spcPct val="100000"/>
              </a:lnSpc>
              <a:buNone/>
            </a:pPr>
            <a:r>
              <a:rPr lang="en-US" sz="1250" dirty="0">
                <a:solidFill>
                  <a:srgbClr val="23303A"/>
                </a:solidFill>
                <a:latin typeface="Arial" pitchFamily="34" charset="0"/>
                <a:ea typeface="Arial" pitchFamily="34" charset="-122"/>
                <a:cs typeface="Arial" pitchFamily="34" charset="-120"/>
              </a:rPr>
              <a:t>Open seams, poor penthouse flashing, reused/bent metal, and ill-fitting railings.</a:t>
            </a:r>
            <a:endParaRPr lang="en-US" sz="1250" dirty="0"/>
          </a:p>
        </p:txBody>
      </p:sp>
      <p:sp>
        <p:nvSpPr>
          <p:cNvPr id="28" name="Text 26"/>
          <p:cNvSpPr/>
          <p:nvPr/>
        </p:nvSpPr>
        <p:spPr>
          <a:xfrm>
            <a:off x="11521440" y="6400800"/>
            <a:ext cx="365760" cy="274320"/>
          </a:xfrm>
          <a:prstGeom prst="rect">
            <a:avLst/>
          </a:prstGeom>
          <a:noFill/>
          <a:ln/>
        </p:spPr>
        <p:txBody>
          <a:bodyPr wrap="square" rtlCol="0" anchor="ctr"/>
          <a:lstStyle/>
          <a:p>
            <a:pPr algn="r" indent="0" marL="0">
              <a:buNone/>
            </a:pPr>
            <a:r>
              <a:rPr lang="en-US" sz="1000" dirty="0">
                <a:solidFill>
                  <a:srgbClr val="5B6B76"/>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4F7FA"/>
        </a:solidFill>
      </p:bgPr>
    </p:bg>
    <p:spTree>
      <p:nvGrpSpPr>
        <p:cNvPr id="1" name=""/>
        <p:cNvGrpSpPr/>
        <p:nvPr/>
      </p:nvGrpSpPr>
      <p:grpSpPr>
        <a:xfrm>
          <a:off x="0" y="0"/>
          <a:ext cx="0" cy="0"/>
          <a:chOff x="0" y="0"/>
          <a:chExt cx="0" cy="0"/>
        </a:xfrm>
      </p:grpSpPr>
      <p:sp>
        <p:nvSpPr>
          <p:cNvPr id="2" name="Text 0"/>
          <p:cNvSpPr/>
          <p:nvPr/>
        </p:nvSpPr>
        <p:spPr>
          <a:xfrm>
            <a:off x="640080" y="502920"/>
            <a:ext cx="10058400" cy="320040"/>
          </a:xfrm>
          <a:prstGeom prst="rect">
            <a:avLst/>
          </a:prstGeom>
          <a:noFill/>
          <a:ln/>
        </p:spPr>
        <p:txBody>
          <a:bodyPr wrap="square" lIns="0" tIns="0" rIns="0" bIns="0" rtlCol="0" anchor="ctr"/>
          <a:lstStyle/>
          <a:p>
            <a:pPr indent="0" marL="0">
              <a:buNone/>
            </a:pPr>
            <a:r>
              <a:rPr lang="en-US" sz="1250" b="1" spc="300" kern="0" dirty="0">
                <a:solidFill>
                  <a:srgbClr val="1C7293"/>
                </a:solidFill>
                <a:latin typeface="Arial" pitchFamily="34" charset="0"/>
                <a:ea typeface="Arial" pitchFamily="34" charset="-122"/>
                <a:cs typeface="Arial" pitchFamily="34" charset="-120"/>
              </a:rPr>
              <a:t>THE DAMAGE WE EXPERIENCED</a:t>
            </a:r>
            <a:endParaRPr lang="en-US" sz="1250" dirty="0"/>
          </a:p>
        </p:txBody>
      </p:sp>
      <p:sp>
        <p:nvSpPr>
          <p:cNvPr id="3" name="Text 1"/>
          <p:cNvSpPr/>
          <p:nvPr/>
        </p:nvSpPr>
        <p:spPr>
          <a:xfrm>
            <a:off x="640080" y="841248"/>
            <a:ext cx="10881360" cy="914400"/>
          </a:xfrm>
          <a:prstGeom prst="rect">
            <a:avLst/>
          </a:prstGeom>
          <a:noFill/>
          <a:ln/>
        </p:spPr>
        <p:txBody>
          <a:bodyPr wrap="square" lIns="0" tIns="0" rIns="0" bIns="0" rtlCol="0" anchor="ctr"/>
          <a:lstStyle/>
          <a:p>
            <a:pPr indent="0" marL="0">
              <a:lnSpc>
                <a:spcPct val="98000"/>
              </a:lnSpc>
              <a:buNone/>
            </a:pPr>
            <a:r>
              <a:rPr lang="en-US" sz="3000" b="1" dirty="0">
                <a:solidFill>
                  <a:srgbClr val="13294B"/>
                </a:solidFill>
                <a:latin typeface="Cambria" pitchFamily="34" charset="0"/>
                <a:ea typeface="Cambria" pitchFamily="34" charset="-122"/>
                <a:cs typeface="Cambria" pitchFamily="34" charset="-120"/>
              </a:rPr>
              <a:t>How water is getting in</a:t>
            </a:r>
            <a:endParaRPr lang="en-US" sz="3000" dirty="0"/>
          </a:p>
        </p:txBody>
      </p:sp>
      <p:sp>
        <p:nvSpPr>
          <p:cNvPr id="4" name="Text 2"/>
          <p:cNvSpPr/>
          <p:nvPr/>
        </p:nvSpPr>
        <p:spPr>
          <a:xfrm>
            <a:off x="640080" y="1737360"/>
            <a:ext cx="6492240" cy="1097280"/>
          </a:xfrm>
          <a:prstGeom prst="rect">
            <a:avLst/>
          </a:prstGeom>
          <a:noFill/>
          <a:ln/>
        </p:spPr>
        <p:txBody>
          <a:bodyPr wrap="square" lIns="0" tIns="0" rIns="0" bIns="0" rtlCol="0" anchor="ctr"/>
          <a:lstStyle/>
          <a:p>
            <a:pPr indent="0" marL="0">
              <a:lnSpc>
                <a:spcPct val="115000"/>
              </a:lnSpc>
              <a:buNone/>
            </a:pPr>
            <a:r>
              <a:rPr lang="en-US" sz="1650" dirty="0">
                <a:solidFill>
                  <a:srgbClr val="23303A"/>
                </a:solidFill>
                <a:latin typeface="Arial" pitchFamily="34" charset="0"/>
                <a:ea typeface="Arial" pitchFamily="34" charset="-122"/>
                <a:cs typeface="Arial" pitchFamily="34" charset="-120"/>
              </a:rPr>
              <a:t>On the east side, a roof drain backed up and the trapped water froze and split the new seams. That is one likely pathway, but it may not be the only one.</a:t>
            </a:r>
            <a:endParaRPr lang="en-US" sz="1650" dirty="0"/>
          </a:p>
        </p:txBody>
      </p:sp>
      <p:sp>
        <p:nvSpPr>
          <p:cNvPr id="5" name="Text 3"/>
          <p:cNvSpPr/>
          <p:nvPr/>
        </p:nvSpPr>
        <p:spPr>
          <a:xfrm>
            <a:off x="640080" y="2788920"/>
            <a:ext cx="6492240" cy="1097280"/>
          </a:xfrm>
          <a:prstGeom prst="rect">
            <a:avLst/>
          </a:prstGeom>
          <a:noFill/>
          <a:ln/>
        </p:spPr>
        <p:txBody>
          <a:bodyPr wrap="square" lIns="0" tIns="0" rIns="0" bIns="0" rtlCol="0" anchor="ctr"/>
          <a:lstStyle/>
          <a:p>
            <a:pPr indent="0" marL="0">
              <a:lnSpc>
                <a:spcPct val="112000"/>
              </a:lnSpc>
              <a:buNone/>
            </a:pPr>
            <a:r>
              <a:rPr lang="en-US" sz="1450" dirty="0">
                <a:solidFill>
                  <a:srgbClr val="5B6B76"/>
                </a:solidFill>
                <a:latin typeface="Arial" pitchFamily="34" charset="0"/>
                <a:ea typeface="Arial" pitchFamily="34" charset="-122"/>
                <a:cs typeface="Arial" pitchFamily="34" charset="-120"/>
              </a:rPr>
              <a:t>The expert found the roof is taking on water in more than one place, so the drain backup is one possible cause. Water could also be entering through other defects, such as the flashings or seams.</a:t>
            </a:r>
            <a:endParaRPr lang="en-US" sz="1450" dirty="0"/>
          </a:p>
        </p:txBody>
      </p:sp>
      <p:sp>
        <p:nvSpPr>
          <p:cNvPr id="6" name="Shape 4"/>
          <p:cNvSpPr/>
          <p:nvPr/>
        </p:nvSpPr>
        <p:spPr>
          <a:xfrm>
            <a:off x="640080" y="3977640"/>
            <a:ext cx="6492240" cy="1828800"/>
          </a:xfrm>
          <a:prstGeom prst="roundRect">
            <a:avLst>
              <a:gd name="adj" fmla="val 5000"/>
            </a:avLst>
          </a:prstGeom>
          <a:solidFill>
            <a:srgbClr val="FFFFFF"/>
          </a:solidFill>
          <a:ln w="12700">
            <a:solidFill>
              <a:srgbClr val="D5DEE6"/>
            </a:solidFill>
            <a:prstDash val="solid"/>
          </a:ln>
          <a:effectLst>
            <a:outerShdw sx="100000" sy="100000" kx="0" ky="0" algn="bl" rotWithShape="0" blurRad="88900" dist="25400" dir="5400000">
              <a:srgbClr val="000000">
                <a:alpha val="10000"/>
              </a:srgbClr>
            </a:outerShdw>
          </a:effectLst>
        </p:spPr>
      </p:sp>
      <p:sp>
        <p:nvSpPr>
          <p:cNvPr id="7" name="Text 5"/>
          <p:cNvSpPr/>
          <p:nvPr/>
        </p:nvSpPr>
        <p:spPr>
          <a:xfrm>
            <a:off x="914400" y="4160520"/>
            <a:ext cx="5943600" cy="320040"/>
          </a:xfrm>
          <a:prstGeom prst="rect">
            <a:avLst/>
          </a:prstGeom>
          <a:noFill/>
          <a:ln/>
        </p:spPr>
        <p:txBody>
          <a:bodyPr wrap="square" lIns="0" tIns="0" rIns="0" bIns="0" rtlCol="0" anchor="ctr"/>
          <a:lstStyle/>
          <a:p>
            <a:pPr indent="0" marL="0">
              <a:buNone/>
            </a:pPr>
            <a:r>
              <a:rPr lang="en-US" sz="1200" b="1" spc="200" kern="0" dirty="0">
                <a:solidFill>
                  <a:srgbClr val="1C7293"/>
                </a:solidFill>
                <a:latin typeface="Arial" pitchFamily="34" charset="0"/>
                <a:ea typeface="Arial" pitchFamily="34" charset="-122"/>
                <a:cs typeface="Arial" pitchFamily="34" charset="-120"/>
              </a:rPr>
              <a:t>HDG's key point</a:t>
            </a:r>
            <a:endParaRPr lang="en-US" sz="1200" dirty="0"/>
          </a:p>
        </p:txBody>
      </p:sp>
      <p:sp>
        <p:nvSpPr>
          <p:cNvPr id="8" name="Text 6"/>
          <p:cNvSpPr/>
          <p:nvPr/>
        </p:nvSpPr>
        <p:spPr>
          <a:xfrm>
            <a:off x="914400" y="4526280"/>
            <a:ext cx="5943600" cy="1188720"/>
          </a:xfrm>
          <a:prstGeom prst="rect">
            <a:avLst/>
          </a:prstGeom>
          <a:noFill/>
          <a:ln/>
        </p:spPr>
        <p:txBody>
          <a:bodyPr wrap="square" lIns="0" tIns="0" rIns="0" bIns="0" rtlCol="0" anchor="ctr"/>
          <a:lstStyle/>
          <a:p>
            <a:pPr indent="0" marL="0">
              <a:lnSpc>
                <a:spcPct val="108000"/>
              </a:lnSpc>
              <a:buNone/>
            </a:pPr>
            <a:r>
              <a:rPr lang="en-US" sz="1800" i="1" dirty="0">
                <a:solidFill>
                  <a:srgbClr val="13294B"/>
                </a:solidFill>
                <a:latin typeface="Cambria" pitchFamily="34" charset="0"/>
                <a:ea typeface="Cambria" pitchFamily="34" charset="-122"/>
                <a:cs typeface="Cambria" pitchFamily="34" charset="-120"/>
              </a:rPr>
              <a:t>Whatever the exact path, the water intrusion points to how the roof was built, not simply to bad weather.</a:t>
            </a:r>
            <a:endParaRPr lang="en-US" sz="1800" dirty="0"/>
          </a:p>
        </p:txBody>
      </p:sp>
      <p:pic>
        <p:nvPicPr>
          <p:cNvPr id="9" name="Image 0" descr="rep_imgs/drain.jpg">    </p:cNvPr>
          <p:cNvPicPr>
            <a:picLocks noChangeAspect="1"/>
          </p:cNvPicPr>
          <p:nvPr/>
        </p:nvPicPr>
        <p:blipFill>
          <a:blip r:embed="rId1"/>
          <a:srcRect l="0" r="0" t="0" b="0"/>
          <a:stretch/>
        </p:blipFill>
        <p:spPr>
          <a:xfrm>
            <a:off x="7452360" y="1783080"/>
            <a:ext cx="4069080" cy="2990088"/>
          </a:xfrm>
          <a:prstGeom prst="rect">
            <a:avLst/>
          </a:prstGeom>
        </p:spPr>
      </p:pic>
      <p:sp>
        <p:nvSpPr>
          <p:cNvPr id="10" name="Text 7"/>
          <p:cNvSpPr/>
          <p:nvPr/>
        </p:nvSpPr>
        <p:spPr>
          <a:xfrm>
            <a:off x="7452360" y="4892040"/>
            <a:ext cx="4069080" cy="914400"/>
          </a:xfrm>
          <a:prstGeom prst="rect">
            <a:avLst/>
          </a:prstGeom>
          <a:noFill/>
          <a:ln/>
        </p:spPr>
        <p:txBody>
          <a:bodyPr wrap="square" lIns="0" tIns="0" rIns="0" bIns="0" rtlCol="0" anchor="ctr"/>
          <a:lstStyle/>
          <a:p>
            <a:pPr indent="0" marL="0">
              <a:lnSpc>
                <a:spcPct val="108000"/>
              </a:lnSpc>
              <a:buNone/>
            </a:pPr>
            <a:r>
              <a:rPr lang="en-US" sz="1150" b="1" i="1" dirty="0">
                <a:solidFill>
                  <a:srgbClr val="5B6B76"/>
                </a:solidFill>
                <a:latin typeface="Arial" pitchFamily="34" charset="0"/>
                <a:ea typeface="Arial" pitchFamily="34" charset="-122"/>
                <a:cs typeface="Arial" pitchFamily="34" charset="-120"/>
              </a:rPr>
              <a:t>Photo 6 (HDG report): </a:t>
            </a:r>
            <a:pPr indent="0" marL="0">
              <a:lnSpc>
                <a:spcPct val="108000"/>
              </a:lnSpc>
              <a:buNone/>
            </a:pPr>
            <a:r>
              <a:rPr lang="en-US" sz="1150" i="1" dirty="0">
                <a:solidFill>
                  <a:srgbClr val="5B6B76"/>
                </a:solidFill>
                <a:latin typeface="Arial" pitchFamily="34" charset="0"/>
                <a:ea typeface="Arial" pitchFamily="34" charset="-122"/>
                <a:cs typeface="Arial" pitchFamily="34" charset="-120"/>
              </a:rPr>
              <a:t>a roof drain clamping ring found with no bolts, so it could not hold the membrane down to keep water out.</a:t>
            </a:r>
            <a:endParaRPr lang="en-US" sz="1150" dirty="0"/>
          </a:p>
        </p:txBody>
      </p:sp>
      <p:sp>
        <p:nvSpPr>
          <p:cNvPr id="11" name="Text 8"/>
          <p:cNvSpPr/>
          <p:nvPr/>
        </p:nvSpPr>
        <p:spPr>
          <a:xfrm>
            <a:off x="11521440" y="6400800"/>
            <a:ext cx="365760" cy="274320"/>
          </a:xfrm>
          <a:prstGeom prst="rect">
            <a:avLst/>
          </a:prstGeom>
          <a:noFill/>
          <a:ln/>
        </p:spPr>
        <p:txBody>
          <a:bodyPr wrap="square" rtlCol="0" anchor="ctr"/>
          <a:lstStyle/>
          <a:p>
            <a:pPr algn="r" indent="0" marL="0">
              <a:buNone/>
            </a:pPr>
            <a:r>
              <a:rPr lang="en-US" sz="1000" dirty="0">
                <a:solidFill>
                  <a:srgbClr val="5B6B76"/>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0080" y="502920"/>
            <a:ext cx="10058400" cy="320040"/>
          </a:xfrm>
          <a:prstGeom prst="rect">
            <a:avLst/>
          </a:prstGeom>
          <a:noFill/>
          <a:ln/>
        </p:spPr>
        <p:txBody>
          <a:bodyPr wrap="square" lIns="0" tIns="0" rIns="0" bIns="0" rtlCol="0" anchor="ctr"/>
          <a:lstStyle/>
          <a:p>
            <a:pPr indent="0" marL="0">
              <a:buNone/>
            </a:pPr>
            <a:r>
              <a:rPr lang="en-US" sz="1250" b="1" spc="300" kern="0" dirty="0">
                <a:solidFill>
                  <a:srgbClr val="1C7293"/>
                </a:solidFill>
                <a:latin typeface="Arial" pitchFamily="34" charset="0"/>
                <a:ea typeface="Arial" pitchFamily="34" charset="-122"/>
                <a:cs typeface="Arial" pitchFamily="34" charset="-120"/>
              </a:rPr>
              <a:t>WHAT OUR EXPERT DOCUMENTED · THE ROOF</a:t>
            </a:r>
            <a:endParaRPr lang="en-US" sz="1250" dirty="0"/>
          </a:p>
        </p:txBody>
      </p:sp>
      <p:sp>
        <p:nvSpPr>
          <p:cNvPr id="3" name="Text 1"/>
          <p:cNvSpPr/>
          <p:nvPr/>
        </p:nvSpPr>
        <p:spPr>
          <a:xfrm>
            <a:off x="640080" y="841248"/>
            <a:ext cx="10881360" cy="914400"/>
          </a:xfrm>
          <a:prstGeom prst="rect">
            <a:avLst/>
          </a:prstGeom>
          <a:noFill/>
          <a:ln/>
        </p:spPr>
        <p:txBody>
          <a:bodyPr wrap="square" lIns="0" tIns="0" rIns="0" bIns="0" rtlCol="0" anchor="ctr"/>
          <a:lstStyle/>
          <a:p>
            <a:pPr indent="0" marL="0">
              <a:lnSpc>
                <a:spcPct val="98000"/>
              </a:lnSpc>
              <a:buNone/>
            </a:pPr>
            <a:r>
              <a:rPr lang="en-US" sz="3000" b="1" dirty="0">
                <a:solidFill>
                  <a:srgbClr val="13294B"/>
                </a:solidFill>
                <a:latin typeface="Cambria" pitchFamily="34" charset="0"/>
                <a:ea typeface="Cambria" pitchFamily="34" charset="-122"/>
                <a:cs typeface="Cambria" pitchFamily="34" charset="-120"/>
              </a:rPr>
              <a:t>What HDG saw on the roof</a:t>
            </a:r>
            <a:endParaRPr lang="en-US" sz="3000" dirty="0"/>
          </a:p>
        </p:txBody>
      </p:sp>
      <p:pic>
        <p:nvPicPr>
          <p:cNvPr id="4" name="Image 0" descr="rep_imgs/wetcore.jpg">    </p:cNvPr>
          <p:cNvPicPr>
            <a:picLocks noChangeAspect="1"/>
          </p:cNvPicPr>
          <p:nvPr/>
        </p:nvPicPr>
        <p:blipFill>
          <a:blip r:embed="rId1"/>
          <a:srcRect l="0" r="0" t="0" b="0"/>
          <a:stretch/>
        </p:blipFill>
        <p:spPr>
          <a:xfrm>
            <a:off x="685800" y="1828800"/>
            <a:ext cx="2423160" cy="2697480"/>
          </a:xfrm>
          <a:prstGeom prst="rect">
            <a:avLst/>
          </a:prstGeom>
        </p:spPr>
      </p:pic>
      <p:sp>
        <p:nvSpPr>
          <p:cNvPr id="5" name="Text 2"/>
          <p:cNvSpPr/>
          <p:nvPr/>
        </p:nvSpPr>
        <p:spPr>
          <a:xfrm>
            <a:off x="640080" y="4599432"/>
            <a:ext cx="2514600" cy="1051560"/>
          </a:xfrm>
          <a:prstGeom prst="rect">
            <a:avLst/>
          </a:prstGeom>
          <a:noFill/>
          <a:ln/>
        </p:spPr>
        <p:txBody>
          <a:bodyPr wrap="square" lIns="0" tIns="0" rIns="0" bIns="0" rtlCol="0" anchor="ctr"/>
          <a:lstStyle/>
          <a:p>
            <a:pPr algn="l" indent="0" marL="0">
              <a:lnSpc>
                <a:spcPct val="105000"/>
              </a:lnSpc>
              <a:buNone/>
            </a:pPr>
            <a:r>
              <a:rPr lang="en-US" sz="1100" b="1" dirty="0">
                <a:solidFill>
                  <a:srgbClr val="23303A"/>
                </a:solidFill>
                <a:latin typeface="Arial" pitchFamily="34" charset="0"/>
                <a:ea typeface="Arial" pitchFamily="34" charset="-122"/>
                <a:cs typeface="Arial" pitchFamily="34" charset="-120"/>
              </a:rPr>
              <a:t>Photo 12: </a:t>
            </a:r>
            <a:pPr algn="l" indent="0" marL="0">
              <a:lnSpc>
                <a:spcPct val="105000"/>
              </a:lnSpc>
              <a:buNone/>
            </a:pPr>
            <a:r>
              <a:rPr lang="en-US" sz="1100" dirty="0">
                <a:solidFill>
                  <a:srgbClr val="23303A"/>
                </a:solidFill>
                <a:latin typeface="Arial" pitchFamily="34" charset="0"/>
                <a:ea typeface="Arial" pitchFamily="34" charset="-122"/>
                <a:cs typeface="Arial" pitchFamily="34" charset="-120"/>
              </a:rPr>
              <a:t>Test cuts on the west side found wet insulation inside the new roof.</a:t>
            </a:r>
            <a:endParaRPr lang="en-US" sz="1100" dirty="0"/>
          </a:p>
        </p:txBody>
      </p:sp>
      <p:pic>
        <p:nvPicPr>
          <p:cNvPr id="6" name="Image 1" descr="rep_imgs/waterdeck.jpg">    </p:cNvPr>
          <p:cNvPicPr>
            <a:picLocks noChangeAspect="1"/>
          </p:cNvPicPr>
          <p:nvPr/>
        </p:nvPicPr>
        <p:blipFill>
          <a:blip r:embed="rId2"/>
          <a:srcRect l="0" r="0" t="0" b="0"/>
          <a:stretch/>
        </p:blipFill>
        <p:spPr>
          <a:xfrm>
            <a:off x="3474720" y="1828800"/>
            <a:ext cx="2423160" cy="2697480"/>
          </a:xfrm>
          <a:prstGeom prst="rect">
            <a:avLst/>
          </a:prstGeom>
        </p:spPr>
      </p:pic>
      <p:sp>
        <p:nvSpPr>
          <p:cNvPr id="7" name="Text 3"/>
          <p:cNvSpPr/>
          <p:nvPr/>
        </p:nvSpPr>
        <p:spPr>
          <a:xfrm>
            <a:off x="3429000" y="4599432"/>
            <a:ext cx="2514600" cy="1051560"/>
          </a:xfrm>
          <a:prstGeom prst="rect">
            <a:avLst/>
          </a:prstGeom>
          <a:noFill/>
          <a:ln/>
        </p:spPr>
        <p:txBody>
          <a:bodyPr wrap="square" lIns="0" tIns="0" rIns="0" bIns="0" rtlCol="0" anchor="ctr"/>
          <a:lstStyle/>
          <a:p>
            <a:pPr algn="l" indent="0" marL="0">
              <a:lnSpc>
                <a:spcPct val="105000"/>
              </a:lnSpc>
              <a:buNone/>
            </a:pPr>
            <a:r>
              <a:rPr lang="en-US" sz="1100" b="1" dirty="0">
                <a:solidFill>
                  <a:srgbClr val="23303A"/>
                </a:solidFill>
                <a:latin typeface="Arial" pitchFamily="34" charset="0"/>
                <a:ea typeface="Arial" pitchFamily="34" charset="-122"/>
                <a:cs typeface="Arial" pitchFamily="34" charset="-120"/>
              </a:rPr>
              <a:t>Photo 31: </a:t>
            </a:r>
            <a:pPr algn="l" indent="0" marL="0">
              <a:lnSpc>
                <a:spcPct val="105000"/>
              </a:lnSpc>
              <a:buNone/>
            </a:pPr>
            <a:r>
              <a:rPr lang="en-US" sz="1100" dirty="0">
                <a:solidFill>
                  <a:srgbClr val="23303A"/>
                </a:solidFill>
                <a:latin typeface="Arial" pitchFamily="34" charset="0"/>
                <a:ea typeface="Arial" pitchFamily="34" charset="-122"/>
                <a:cs typeface="Arial" pitchFamily="34" charset="-120"/>
              </a:rPr>
              <a:t>A test cut found water sitting on the roof deck.</a:t>
            </a:r>
            <a:endParaRPr lang="en-US" sz="1100" dirty="0"/>
          </a:p>
        </p:txBody>
      </p:sp>
      <p:pic>
        <p:nvPicPr>
          <p:cNvPr id="8" name="Image 2" descr="rep_imgs/gutter.jpg">    </p:cNvPr>
          <p:cNvPicPr>
            <a:picLocks noChangeAspect="1"/>
          </p:cNvPicPr>
          <p:nvPr/>
        </p:nvPicPr>
        <p:blipFill>
          <a:blip r:embed="rId3"/>
          <a:srcRect l="0" r="0" t="0" b="0"/>
          <a:stretch/>
        </p:blipFill>
        <p:spPr>
          <a:xfrm>
            <a:off x="6263640" y="1828800"/>
            <a:ext cx="2423160" cy="2697480"/>
          </a:xfrm>
          <a:prstGeom prst="rect">
            <a:avLst/>
          </a:prstGeom>
        </p:spPr>
      </p:pic>
      <p:sp>
        <p:nvSpPr>
          <p:cNvPr id="9" name="Text 4"/>
          <p:cNvSpPr/>
          <p:nvPr/>
        </p:nvSpPr>
        <p:spPr>
          <a:xfrm>
            <a:off x="6217920" y="4599432"/>
            <a:ext cx="2514600" cy="1051560"/>
          </a:xfrm>
          <a:prstGeom prst="rect">
            <a:avLst/>
          </a:prstGeom>
          <a:noFill/>
          <a:ln/>
        </p:spPr>
        <p:txBody>
          <a:bodyPr wrap="square" lIns="0" tIns="0" rIns="0" bIns="0" rtlCol="0" anchor="ctr"/>
          <a:lstStyle/>
          <a:p>
            <a:pPr algn="l" indent="0" marL="0">
              <a:lnSpc>
                <a:spcPct val="105000"/>
              </a:lnSpc>
              <a:buNone/>
            </a:pPr>
            <a:r>
              <a:rPr lang="en-US" sz="1100" b="1" dirty="0">
                <a:solidFill>
                  <a:srgbClr val="23303A"/>
                </a:solidFill>
                <a:latin typeface="Arial" pitchFamily="34" charset="0"/>
                <a:ea typeface="Arial" pitchFamily="34" charset="-122"/>
                <a:cs typeface="Arial" pitchFamily="34" charset="-120"/>
              </a:rPr>
              <a:t>Photo 14: </a:t>
            </a:r>
            <a:pPr algn="l" indent="0" marL="0">
              <a:lnSpc>
                <a:spcPct val="105000"/>
              </a:lnSpc>
              <a:buNone/>
            </a:pPr>
            <a:r>
              <a:rPr lang="en-US" sz="1100" dirty="0">
                <a:solidFill>
                  <a:srgbClr val="23303A"/>
                </a:solidFill>
                <a:latin typeface="Arial" pitchFamily="34" charset="0"/>
                <a:ea typeface="Arial" pitchFamily="34" charset="-122"/>
                <a:cs typeface="Arial" pitchFamily="34" charset="-120"/>
              </a:rPr>
              <a:t>A gutter that was not removed and is improperly flashed.</a:t>
            </a:r>
            <a:endParaRPr lang="en-US" sz="1100" dirty="0"/>
          </a:p>
        </p:txBody>
      </p:sp>
      <p:pic>
        <p:nvPicPr>
          <p:cNvPr id="10" name="Image 3" descr="rep_imgs/railings.jpg">    </p:cNvPr>
          <p:cNvPicPr>
            <a:picLocks noChangeAspect="1"/>
          </p:cNvPicPr>
          <p:nvPr/>
        </p:nvPicPr>
        <p:blipFill>
          <a:blip r:embed="rId4"/>
          <a:srcRect l="0" r="0" t="0" b="0"/>
          <a:stretch/>
        </p:blipFill>
        <p:spPr>
          <a:xfrm>
            <a:off x="9052560" y="1828800"/>
            <a:ext cx="2423160" cy="2697480"/>
          </a:xfrm>
          <a:prstGeom prst="rect">
            <a:avLst/>
          </a:prstGeom>
        </p:spPr>
      </p:pic>
      <p:sp>
        <p:nvSpPr>
          <p:cNvPr id="11" name="Text 5"/>
          <p:cNvSpPr/>
          <p:nvPr/>
        </p:nvSpPr>
        <p:spPr>
          <a:xfrm>
            <a:off x="9006840" y="4599432"/>
            <a:ext cx="2514600" cy="1051560"/>
          </a:xfrm>
          <a:prstGeom prst="rect">
            <a:avLst/>
          </a:prstGeom>
          <a:noFill/>
          <a:ln/>
        </p:spPr>
        <p:txBody>
          <a:bodyPr wrap="square" lIns="0" tIns="0" rIns="0" bIns="0" rtlCol="0" anchor="ctr"/>
          <a:lstStyle/>
          <a:p>
            <a:pPr algn="l" indent="0" marL="0">
              <a:lnSpc>
                <a:spcPct val="105000"/>
              </a:lnSpc>
              <a:buNone/>
            </a:pPr>
            <a:r>
              <a:rPr lang="en-US" sz="1100" b="1" dirty="0">
                <a:solidFill>
                  <a:srgbClr val="23303A"/>
                </a:solidFill>
                <a:latin typeface="Arial" pitchFamily="34" charset="0"/>
                <a:ea typeface="Arial" pitchFamily="34" charset="-122"/>
                <a:cs typeface="Arial" pitchFamily="34" charset="-120"/>
              </a:rPr>
              <a:t>Photo 23: </a:t>
            </a:r>
            <a:pPr algn="l" indent="0" marL="0">
              <a:lnSpc>
                <a:spcPct val="105000"/>
              </a:lnSpc>
              <a:buNone/>
            </a:pPr>
            <a:r>
              <a:rPr lang="en-US" sz="1100" dirty="0">
                <a:solidFill>
                  <a:srgbClr val="23303A"/>
                </a:solidFill>
                <a:latin typeface="Arial" pitchFamily="34" charset="0"/>
                <a:ea typeface="Arial" pitchFamily="34" charset="-122"/>
                <a:cs typeface="Arial" pitchFamily="34" charset="-120"/>
              </a:rPr>
              <a:t>New railings that did not reach the wall, bridged with wood.</a:t>
            </a:r>
            <a:endParaRPr lang="en-US" sz="1100" dirty="0"/>
          </a:p>
        </p:txBody>
      </p:sp>
      <p:sp>
        <p:nvSpPr>
          <p:cNvPr id="12" name="Text 6"/>
          <p:cNvSpPr/>
          <p:nvPr/>
        </p:nvSpPr>
        <p:spPr>
          <a:xfrm>
            <a:off x="11521440" y="6400800"/>
            <a:ext cx="365760" cy="274320"/>
          </a:xfrm>
          <a:prstGeom prst="rect">
            <a:avLst/>
          </a:prstGeom>
          <a:noFill/>
          <a:ln/>
        </p:spPr>
        <p:txBody>
          <a:bodyPr wrap="square" rtlCol="0" anchor="ctr"/>
          <a:lstStyle/>
          <a:p>
            <a:pPr algn="r" indent="0" marL="0">
              <a:buNone/>
            </a:pPr>
            <a:r>
              <a:rPr lang="en-US" sz="1000" dirty="0">
                <a:solidFill>
                  <a:srgbClr val="5B6B76"/>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Roof Project Update for Owners</dc:title>
  <dc:subject>PptxGenJS Presentation</dc:subject>
  <dc:creator>Cheval Club Condominium Association</dc:creator>
  <cp:lastModifiedBy>Cheval Club Condominium Association</cp:lastModifiedBy>
  <cp:revision>1</cp:revision>
  <dcterms:created xsi:type="dcterms:W3CDTF">2026-06-22T18:43:11Z</dcterms:created>
  <dcterms:modified xsi:type="dcterms:W3CDTF">2026-06-22T18:43:11Z</dcterms:modified>
</cp:coreProperties>
</file>